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254"/>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73" r:id="rId50"/>
    <p:sldId id="974" r:id="rId51"/>
    <p:sldId id="975" r:id="rId52"/>
    <p:sldId id="976" r:id="rId53"/>
    <p:sldId id="981" r:id="rId54"/>
    <p:sldId id="977" r:id="rId55"/>
    <p:sldId id="967" r:id="rId56"/>
    <p:sldId id="982" r:id="rId57"/>
    <p:sldId id="990" r:id="rId58"/>
    <p:sldId id="983" r:id="rId59"/>
    <p:sldId id="991" r:id="rId60"/>
    <p:sldId id="988" r:id="rId61"/>
    <p:sldId id="989" r:id="rId62"/>
    <p:sldId id="987" r:id="rId63"/>
    <p:sldId id="992" r:id="rId64"/>
    <p:sldId id="993" r:id="rId65"/>
    <p:sldId id="994" r:id="rId66"/>
    <p:sldId id="995" r:id="rId67"/>
    <p:sldId id="996" r:id="rId68"/>
    <p:sldId id="997" r:id="rId69"/>
    <p:sldId id="984" r:id="rId70"/>
    <p:sldId id="985" r:id="rId71"/>
    <p:sldId id="986" r:id="rId72"/>
    <p:sldId id="980" r:id="rId73"/>
    <p:sldId id="968" r:id="rId74"/>
    <p:sldId id="947" r:id="rId75"/>
    <p:sldId id="998" r:id="rId76"/>
    <p:sldId id="999" r:id="rId77"/>
    <p:sldId id="1000" r:id="rId78"/>
    <p:sldId id="1001" r:id="rId79"/>
    <p:sldId id="1002" r:id="rId80"/>
    <p:sldId id="1003" r:id="rId81"/>
    <p:sldId id="1011" r:id="rId82"/>
    <p:sldId id="1012" r:id="rId83"/>
    <p:sldId id="1004" r:id="rId84"/>
    <p:sldId id="1013" r:id="rId85"/>
    <p:sldId id="1016" r:id="rId86"/>
    <p:sldId id="1017" r:id="rId87"/>
    <p:sldId id="1019" r:id="rId88"/>
    <p:sldId id="1015" r:id="rId89"/>
    <p:sldId id="1020" r:id="rId90"/>
    <p:sldId id="1008" r:id="rId91"/>
    <p:sldId id="1021" r:id="rId92"/>
    <p:sldId id="1022" r:id="rId93"/>
    <p:sldId id="1023" r:id="rId94"/>
    <p:sldId id="1025" r:id="rId95"/>
    <p:sldId id="1024" r:id="rId96"/>
    <p:sldId id="1026" r:id="rId97"/>
    <p:sldId id="1027" r:id="rId98"/>
    <p:sldId id="1009" r:id="rId99"/>
    <p:sldId id="1028" r:id="rId100"/>
    <p:sldId id="1029" r:id="rId101"/>
    <p:sldId id="1032" r:id="rId102"/>
    <p:sldId id="1010" r:id="rId103"/>
    <p:sldId id="1030" r:id="rId104"/>
    <p:sldId id="1014" r:id="rId105"/>
    <p:sldId id="1038" r:id="rId106"/>
    <p:sldId id="1039" r:id="rId107"/>
    <p:sldId id="1043" r:id="rId108"/>
    <p:sldId id="1036" r:id="rId109"/>
    <p:sldId id="1037" r:id="rId110"/>
    <p:sldId id="1031" r:id="rId111"/>
    <p:sldId id="1040" r:id="rId112"/>
    <p:sldId id="1041" r:id="rId113"/>
    <p:sldId id="1042" r:id="rId114"/>
    <p:sldId id="1005" r:id="rId115"/>
    <p:sldId id="1006" r:id="rId116"/>
    <p:sldId id="1007" r:id="rId117"/>
    <p:sldId id="1034" r:id="rId118"/>
    <p:sldId id="1033" r:id="rId119"/>
    <p:sldId id="1053" r:id="rId120"/>
    <p:sldId id="1055" r:id="rId121"/>
    <p:sldId id="1048" r:id="rId122"/>
    <p:sldId id="1049" r:id="rId123"/>
    <p:sldId id="1035" r:id="rId124"/>
    <p:sldId id="1044" r:id="rId125"/>
    <p:sldId id="1045" r:id="rId126"/>
    <p:sldId id="1046" r:id="rId127"/>
    <p:sldId id="1047" r:id="rId128"/>
    <p:sldId id="1051" r:id="rId129"/>
    <p:sldId id="1052" r:id="rId130"/>
    <p:sldId id="1056" r:id="rId131"/>
    <p:sldId id="1057" r:id="rId132"/>
    <p:sldId id="1063" r:id="rId133"/>
    <p:sldId id="1058" r:id="rId134"/>
    <p:sldId id="1060" r:id="rId135"/>
    <p:sldId id="1061" r:id="rId136"/>
    <p:sldId id="1062" r:id="rId137"/>
    <p:sldId id="1064" r:id="rId138"/>
    <p:sldId id="1050" r:id="rId139"/>
    <p:sldId id="1073" r:id="rId140"/>
    <p:sldId id="1074" r:id="rId141"/>
    <p:sldId id="1065" r:id="rId142"/>
    <p:sldId id="1078" r:id="rId143"/>
    <p:sldId id="1079" r:id="rId144"/>
    <p:sldId id="1075" r:id="rId145"/>
    <p:sldId id="1070" r:id="rId146"/>
    <p:sldId id="1071" r:id="rId147"/>
    <p:sldId id="1080" r:id="rId148"/>
    <p:sldId id="1083" r:id="rId149"/>
    <p:sldId id="1084" r:id="rId150"/>
    <p:sldId id="1085" r:id="rId151"/>
    <p:sldId id="1081" r:id="rId152"/>
    <p:sldId id="1082" r:id="rId153"/>
    <p:sldId id="1076" r:id="rId154"/>
    <p:sldId id="1077" r:id="rId155"/>
    <p:sldId id="1072" r:id="rId156"/>
    <p:sldId id="1066" r:id="rId157"/>
    <p:sldId id="1067" r:id="rId158"/>
    <p:sldId id="1068" r:id="rId159"/>
    <p:sldId id="1059" r:id="rId160"/>
    <p:sldId id="1069" r:id="rId161"/>
    <p:sldId id="763" r:id="rId162"/>
    <p:sldId id="827" r:id="rId163"/>
    <p:sldId id="831" r:id="rId164"/>
    <p:sldId id="832" r:id="rId165"/>
    <p:sldId id="833" r:id="rId166"/>
    <p:sldId id="830" r:id="rId167"/>
    <p:sldId id="837"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848" r:id="rId184"/>
    <p:sldId id="850" r:id="rId185"/>
    <p:sldId id="877" r:id="rId186"/>
    <p:sldId id="878" r:id="rId187"/>
    <p:sldId id="879" r:id="rId188"/>
    <p:sldId id="881" r:id="rId189"/>
    <p:sldId id="885" r:id="rId190"/>
    <p:sldId id="882" r:id="rId191"/>
    <p:sldId id="883" r:id="rId192"/>
    <p:sldId id="884" r:id="rId193"/>
    <p:sldId id="849" r:id="rId194"/>
    <p:sldId id="880" r:id="rId195"/>
    <p:sldId id="873" r:id="rId196"/>
    <p:sldId id="886" r:id="rId197"/>
    <p:sldId id="891" r:id="rId198"/>
    <p:sldId id="887" r:id="rId199"/>
    <p:sldId id="888" r:id="rId200"/>
    <p:sldId id="889" r:id="rId201"/>
    <p:sldId id="890" r:id="rId202"/>
    <p:sldId id="892" r:id="rId203"/>
    <p:sldId id="893" r:id="rId204"/>
    <p:sldId id="894" r:id="rId205"/>
    <p:sldId id="895" r:id="rId206"/>
    <p:sldId id="896" r:id="rId207"/>
    <p:sldId id="897" r:id="rId208"/>
    <p:sldId id="898" r:id="rId209"/>
    <p:sldId id="899" r:id="rId210"/>
    <p:sldId id="900" r:id="rId211"/>
    <p:sldId id="901" r:id="rId212"/>
    <p:sldId id="902" r:id="rId213"/>
    <p:sldId id="874" r:id="rId214"/>
    <p:sldId id="903" r:id="rId215"/>
    <p:sldId id="904" r:id="rId216"/>
    <p:sldId id="905" r:id="rId217"/>
    <p:sldId id="875" r:id="rId218"/>
    <p:sldId id="907" r:id="rId219"/>
    <p:sldId id="908" r:id="rId220"/>
    <p:sldId id="909" r:id="rId221"/>
    <p:sldId id="910" r:id="rId222"/>
    <p:sldId id="876" r:id="rId223"/>
    <p:sldId id="859" r:id="rId224"/>
    <p:sldId id="917" r:id="rId225"/>
    <p:sldId id="918" r:id="rId226"/>
    <p:sldId id="911" r:id="rId227"/>
    <p:sldId id="912" r:id="rId228"/>
    <p:sldId id="913" r:id="rId229"/>
    <p:sldId id="919" r:id="rId230"/>
    <p:sldId id="920" r:id="rId231"/>
    <p:sldId id="921" r:id="rId232"/>
    <p:sldId id="922" r:id="rId233"/>
    <p:sldId id="923" r:id="rId234"/>
    <p:sldId id="924" r:id="rId235"/>
    <p:sldId id="925" r:id="rId236"/>
    <p:sldId id="926" r:id="rId237"/>
    <p:sldId id="927" r:id="rId238"/>
    <p:sldId id="928" r:id="rId239"/>
    <p:sldId id="929" r:id="rId240"/>
    <p:sldId id="930" r:id="rId241"/>
    <p:sldId id="933" r:id="rId242"/>
    <p:sldId id="935" r:id="rId243"/>
    <p:sldId id="932" r:id="rId244"/>
    <p:sldId id="934" r:id="rId245"/>
    <p:sldId id="931" r:id="rId246"/>
    <p:sldId id="936" r:id="rId247"/>
    <p:sldId id="823" r:id="rId248"/>
    <p:sldId id="821" r:id="rId249"/>
    <p:sldId id="825" r:id="rId250"/>
    <p:sldId id="824" r:id="rId251"/>
    <p:sldId id="822" r:id="rId252"/>
    <p:sldId id="296" r:id="rId2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73"/>
            <p14:sldId id="974"/>
            <p14:sldId id="975"/>
            <p14:sldId id="976"/>
            <p14:sldId id="981"/>
            <p14:sldId id="977"/>
            <p14:sldId id="967"/>
            <p14:sldId id="982"/>
            <p14:sldId id="990"/>
            <p14:sldId id="983"/>
            <p14:sldId id="991"/>
            <p14:sldId id="988"/>
            <p14:sldId id="989"/>
            <p14:sldId id="987"/>
            <p14:sldId id="992"/>
          </p14:sldIdLst>
        </p14:section>
        <p14:section name="Section 3" id="{E2EF513B-6E7D-486E-B700-9DDC9E6FBD95}">
          <p14:sldIdLst>
            <p14:sldId id="993"/>
            <p14:sldId id="994"/>
            <p14:sldId id="995"/>
          </p14:sldIdLst>
        </p14:section>
        <p14:section name="DEMO 3" id="{7CA6F035-E6AB-46AB-8286-7C1356F7A75F}">
          <p14:sldIdLst>
            <p14:sldId id="996"/>
            <p14:sldId id="997"/>
            <p14:sldId id="984"/>
            <p14:sldId id="985"/>
            <p14:sldId id="986"/>
            <p14:sldId id="980"/>
            <p14:sldId id="968"/>
            <p14:sldId id="947"/>
            <p14:sldId id="998"/>
            <p14:sldId id="999"/>
            <p14:sldId id="1000"/>
            <p14:sldId id="1001"/>
            <p14:sldId id="1002"/>
            <p14:sldId id="1003"/>
            <p14:sldId id="1011"/>
            <p14:sldId id="1012"/>
            <p14:sldId id="1004"/>
            <p14:sldId id="1013"/>
          </p14:sldIdLst>
        </p14:section>
        <p14:section name="Section 4" id="{23FF2C65-4247-4520-B60D-B3D710C3B9EF}">
          <p14:sldIdLst>
            <p14:sldId id="1016"/>
            <p14:sldId id="1017"/>
            <p14:sldId id="1019"/>
          </p14:sldIdLst>
        </p14:section>
        <p14:section name="DEMO 4" id="{9B061535-4E1D-404D-BFFA-743307AE6762}">
          <p14:sldIdLst>
            <p14:sldId id="1015"/>
            <p14:sldId id="1020"/>
            <p14:sldId id="1008"/>
            <p14:sldId id="1021"/>
            <p14:sldId id="1022"/>
            <p14:sldId id="1023"/>
            <p14:sldId id="1025"/>
            <p14:sldId id="1024"/>
            <p14:sldId id="1026"/>
            <p14:sldId id="1027"/>
            <p14:sldId id="1009"/>
            <p14:sldId id="1028"/>
            <p14:sldId id="1029"/>
            <p14:sldId id="1032"/>
            <p14:sldId id="1010"/>
            <p14:sldId id="1030"/>
            <p14:sldId id="1014"/>
          </p14:sldIdLst>
        </p14:section>
        <p14:section name="Section 5" id="{4E75868A-9E0F-41E1-87F9-5A2605FD6C9B}">
          <p14:sldIdLst>
            <p14:sldId id="1038"/>
            <p14:sldId id="1039"/>
            <p14:sldId id="1043"/>
          </p14:sldIdLst>
        </p14:section>
        <p14:section name="DEMO 5" id="{AE4F7134-3CA6-4DA7-B55C-6BA855F46787}">
          <p14:sldIdLst>
            <p14:sldId id="1036"/>
            <p14:sldId id="1037"/>
            <p14:sldId id="1031"/>
            <p14:sldId id="1040"/>
            <p14:sldId id="1041"/>
            <p14:sldId id="1042"/>
            <p14:sldId id="1005"/>
            <p14:sldId id="1006"/>
            <p14:sldId id="1007"/>
            <p14:sldId id="1034"/>
            <p14:sldId id="1033"/>
          </p14:sldIdLst>
        </p14:section>
        <p14:section name="Section 6" id="{97F14E94-095E-4E16-8327-EE79F119642D}">
          <p14:sldIdLst>
            <p14:sldId id="1053"/>
            <p14:sldId id="1055"/>
          </p14:sldIdLst>
        </p14:section>
        <p14:section name="DEMO 6" id="{697A2E54-1AFD-4235-9AF6-70E7F266713D}">
          <p14:sldIdLst>
            <p14:sldId id="1048"/>
            <p14:sldId id="1049"/>
            <p14:sldId id="1035"/>
            <p14:sldId id="1044"/>
            <p14:sldId id="1045"/>
            <p14:sldId id="1046"/>
            <p14:sldId id="1047"/>
            <p14:sldId id="1051"/>
            <p14:sldId id="1052"/>
            <p14:sldId id="1056"/>
            <p14:sldId id="1057"/>
            <p14:sldId id="1063"/>
            <p14:sldId id="1058"/>
            <p14:sldId id="1060"/>
            <p14:sldId id="1061"/>
            <p14:sldId id="1062"/>
            <p14:sldId id="1064"/>
            <p14:sldId id="1050"/>
          </p14:sldIdLst>
        </p14:section>
        <p14:section name="Section 7" id="{0767319C-8559-4305-B229-19C44214B6F8}">
          <p14:sldIdLst>
            <p14:sldId id="1073"/>
            <p14:sldId id="1074"/>
            <p14:sldId id="1065"/>
            <p14:sldId id="1078"/>
            <p14:sldId id="1079"/>
            <p14:sldId id="1075"/>
          </p14:sldIdLst>
        </p14:section>
        <p14:section name="DEMO 7" id="{09246575-1E7C-4D04-A0BD-46E0FD32C218}">
          <p14:sldIdLst>
            <p14:sldId id="1070"/>
            <p14:sldId id="1071"/>
            <p14:sldId id="1080"/>
            <p14:sldId id="1083"/>
            <p14:sldId id="1084"/>
            <p14:sldId id="1085"/>
            <p14:sldId id="1081"/>
            <p14:sldId id="1082"/>
            <p14:sldId id="1076"/>
            <p14:sldId id="1077"/>
            <p14:sldId id="1072"/>
            <p14:sldId id="1066"/>
            <p14:sldId id="1067"/>
            <p14:sldId id="1068"/>
            <p14:sldId id="1059"/>
            <p14:sldId id="1069"/>
          </p14:sldIdLst>
        </p14:section>
        <p14:section name="Quiz" id="{C147E044-4FA5-4E51-8922-FF67A00F879A}">
          <p14:sldIdLst>
            <p14:sldId id="763"/>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767676"/>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0" autoAdjust="0"/>
    <p:restoredTop sz="76441" autoAdjust="0"/>
  </p:normalViewPr>
  <p:slideViewPr>
    <p:cSldViewPr snapToGrid="0">
      <p:cViewPr varScale="1">
        <p:scale>
          <a:sx n="81" d="100"/>
          <a:sy n="81" d="100"/>
        </p:scale>
        <p:origin x="58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microsoft.com/office/2016/11/relationships/changesInfo" Target="changesInfos/changesInfo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microsoft.com/office/2015/10/relationships/revisionInfo" Target="revisionInfo.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notesMaster" Target="notesMasters/notes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presProps" Target="presProps.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viewProps" Target="view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55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281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25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Get to work and make sense of what we’re talking about. I’m going to cover the DAX method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6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4005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849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2078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901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8880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761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7207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86609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11294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76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06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9877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 Power BI Desktop, we’re using a similar data model as before. We’re going to import multiple date tables, rather than using DAX, and do it from that point of 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2952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762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1025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384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9889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721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7374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752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7577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85544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68403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66961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Consider this at a Week level or a Quarter level and determine a lag time.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95408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4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3432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2254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You can break this down to much more detail level. Monthly, Weekly or Daily. To see how much is our Billing / Received, or Shipping to see how long its taking for things to ship out that have been Ordered.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16178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97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5786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4:11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9274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00100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99618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4:35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9391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2628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8161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13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7127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8893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55728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998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503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11541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4:10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381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3:57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09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194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19606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0570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26719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890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250</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internal customer asked I need a report, with the list of product and the count of days the product sold 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5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835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9195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424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018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687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44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23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05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6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63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06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64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26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469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197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product table is unable to filter the date table. The relationship we can see that Product filters the Internet Sales table, but it stops there and does not go through to the Date table. We know Both direction would break time intelligence.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7785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solve a problem like this, we say first we just need to count the number of rows in my date table. So we create a New Measure.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829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193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826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094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7885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69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6284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7221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3061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041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39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doesn’t have basic measures like Quantity, Amount, Duration, but it does have the relationship stored in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05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2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9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257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876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558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99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33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0692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06687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6584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0778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13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3526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541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8323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4871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2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1.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21.xml"/><Relationship Id="rId6" Type="http://schemas.openxmlformats.org/officeDocument/2006/relationships/image" Target="../media/image11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openxmlformats.org/officeDocument/2006/relationships/image" Target="../media/image14.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9.png"/><Relationship Id="rId2" Type="http://schemas.openxmlformats.org/officeDocument/2006/relationships/notesSlide" Target="../notesSlides/notesSlide157.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118.png"/></Relationships>
</file>

<file path=ppt/slides/_rels/slide1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28.png"/></Relationships>
</file>

<file path=ppt/slides/_rels/slide16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6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image" Target="../media/image126.png"/><Relationship Id="rId9" Type="http://schemas.openxmlformats.org/officeDocument/2006/relationships/image" Target="../media/image129.png"/></Relationships>
</file>

<file path=ppt/slides/_rels/slide17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39.png"/></Relationships>
</file>

<file path=ppt/slides/_rels/slide17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39.png"/></Relationships>
</file>

<file path=ppt/slides/_rels/slide17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39.png"/></Relationships>
</file>

<file path=ppt/slides/_rels/slide17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29.png"/><Relationship Id="rId5" Type="http://schemas.openxmlformats.org/officeDocument/2006/relationships/hyperlink" Target="http://fleitasarts.com/" TargetMode="External"/><Relationship Id="rId10" Type="http://schemas.openxmlformats.org/officeDocument/2006/relationships/image" Target="../media/image139.png"/><Relationship Id="rId4" Type="http://schemas.openxmlformats.org/officeDocument/2006/relationships/image" Target="../media/image126.png"/><Relationship Id="rId9" Type="http://schemas.openxmlformats.org/officeDocument/2006/relationships/image" Target="../media/image143.png"/></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39.png"/></Relationships>
</file>

<file path=ppt/slides/_rels/slide1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55.png"/><Relationship Id="rId4" Type="http://schemas.openxmlformats.org/officeDocument/2006/relationships/image" Target="../media/image126.png"/><Relationship Id="rId9" Type="http://schemas.openxmlformats.org/officeDocument/2006/relationships/image" Target="../media/image129.png"/></Relationships>
</file>

<file path=ppt/slides/_rels/slide1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4.png"/><Relationship Id="rId7" Type="http://schemas.openxmlformats.org/officeDocument/2006/relationships/image" Target="../media/image118.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57.png"/><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39.png"/></Relationships>
</file>

<file path=ppt/slides/_rels/slide1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9.png"/><Relationship Id="rId7" Type="http://schemas.openxmlformats.org/officeDocument/2006/relationships/image" Target="../media/image119.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1.png"/></Relationships>
</file>

<file path=ppt/slides/_rels/slide1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4.png"/><Relationship Id="rId7" Type="http://schemas.openxmlformats.org/officeDocument/2006/relationships/image" Target="../media/image171.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39.png"/><Relationship Id="rId10" Type="http://schemas.openxmlformats.org/officeDocument/2006/relationships/image" Target="../media/image119.png"/><Relationship Id="rId4" Type="http://schemas.openxmlformats.org/officeDocument/2006/relationships/image" Target="../media/image126.png"/><Relationship Id="rId9" Type="http://schemas.openxmlformats.org/officeDocument/2006/relationships/image" Target="../media/image118.png"/></Relationships>
</file>

<file path=ppt/slides/_rels/slide2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4.png"/><Relationship Id="rId7" Type="http://schemas.openxmlformats.org/officeDocument/2006/relationships/image" Target="../media/image119.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hyperlink" Target="http://fleitasarts.com/" TargetMode="External"/><Relationship Id="rId10" Type="http://schemas.openxmlformats.org/officeDocument/2006/relationships/image" Target="../media/image181.png"/><Relationship Id="rId4" Type="http://schemas.openxmlformats.org/officeDocument/2006/relationships/image" Target="../media/image126.png"/><Relationship Id="rId9" Type="http://schemas.openxmlformats.org/officeDocument/2006/relationships/image" Target="../media/image129.png"/></Relationships>
</file>

<file path=ppt/slides/_rels/slide2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19.png"/><Relationship Id="rId4" Type="http://schemas.openxmlformats.org/officeDocument/2006/relationships/image" Target="../media/image118.png"/></Relationships>
</file>

<file path=ppt/slides/_rels/slide2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19.png"/><Relationship Id="rId4" Type="http://schemas.openxmlformats.org/officeDocument/2006/relationships/image" Target="../media/image118.png"/></Relationships>
</file>

<file path=ppt/slides/_rels/slide2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19.png"/><Relationship Id="rId4" Type="http://schemas.openxmlformats.org/officeDocument/2006/relationships/image" Target="../media/image118.png"/></Relationships>
</file>

<file path=ppt/slides/_rels/slide2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2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openxmlformats.org/officeDocument/2006/relationships/image" Target="../media/image14.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9.png"/><Relationship Id="rId2" Type="http://schemas.openxmlformats.org/officeDocument/2006/relationships/notesSlide" Target="../notesSlides/notesSlide242.xml"/><Relationship Id="rId1" Type="http://schemas.openxmlformats.org/officeDocument/2006/relationships/slideLayout" Target="../slideLayouts/slideLayout30.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4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8.png"/><Relationship Id="rId7" Type="http://schemas.openxmlformats.org/officeDocument/2006/relationships/image" Target="../media/image118.png"/><Relationship Id="rId2" Type="http://schemas.openxmlformats.org/officeDocument/2006/relationships/notesSlide" Target="../notesSlides/notesSlide243.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24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openxmlformats.org/officeDocument/2006/relationships/image" Target="../media/image14.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fleitasarts.com/" TargetMode="External"/></Relationships>
</file>

<file path=ppt/slides/_rels/slide2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10.png"/><Relationship Id="rId7" Type="http://schemas.openxmlformats.org/officeDocument/2006/relationships/image" Target="../media/image119.png"/><Relationship Id="rId2" Type="http://schemas.openxmlformats.org/officeDocument/2006/relationships/notesSlide" Target="../notesSlides/notesSlide245.xml"/><Relationship Id="rId1" Type="http://schemas.openxmlformats.org/officeDocument/2006/relationships/slideLayout" Target="../slideLayouts/slideLayout17.xml"/><Relationship Id="rId6" Type="http://schemas.openxmlformats.org/officeDocument/2006/relationships/image" Target="../media/image118.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24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119.png"/><Relationship Id="rId2" Type="http://schemas.openxmlformats.org/officeDocument/2006/relationships/notesSlide" Target="../notesSlides/notesSlide246.xml"/><Relationship Id="rId16" Type="http://schemas.openxmlformats.org/officeDocument/2006/relationships/image" Target="../media/image118.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docs.microsoft.com/dax/sameperiodlastyear-function-dax" TargetMode="Externa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8.sv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sv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8.sv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07970E4F-BFCB-4F29-BBC2-96A41310CDF7}"/>
              </a:ext>
            </a:extLst>
          </p:cNvPr>
          <p:cNvSpPr/>
          <p:nvPr/>
        </p:nvSpPr>
        <p:spPr>
          <a:xfrm>
            <a:off x="807521" y="5114835"/>
            <a:ext cx="10663999" cy="1200329"/>
          </a:xfrm>
          <a:prstGeom prst="rect">
            <a:avLst/>
          </a:prstGeom>
        </p:spPr>
        <p:txBody>
          <a:bodyPr wrap="square">
            <a:spAutoFit/>
          </a:bodyPr>
          <a:lstStyle/>
          <a:p>
            <a:r>
              <a:rPr lang="en-US"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808A9-63C7-4491-B5D0-4DBCEB36819E}"/>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E6887088-32B2-43A8-A2DD-707C5BCF6014}"/>
              </a:ext>
            </a:extLst>
          </p:cNvPr>
          <p:cNvSpPr txBox="1"/>
          <p:nvPr/>
        </p:nvSpPr>
        <p:spPr>
          <a:xfrm>
            <a:off x="3959002" y="2967335"/>
            <a:ext cx="4273995" cy="646331"/>
          </a:xfrm>
          <a:prstGeom prst="rect">
            <a:avLst/>
          </a:prstGeom>
          <a:noFill/>
        </p:spPr>
        <p:txBody>
          <a:bodyPr wrap="square" rtlCol="0">
            <a:spAutoFit/>
          </a:bodyPr>
          <a:lstStyle/>
          <a:p>
            <a:r>
              <a:rPr lang="en-US" dirty="0">
                <a:solidFill>
                  <a:srgbClr val="00B050"/>
                </a:solidFill>
              </a:rPr>
              <a:t>Created a new measure to get a Count of Jobs cause that is the best practice.</a:t>
            </a:r>
          </a:p>
        </p:txBody>
      </p:sp>
      <p:sp>
        <p:nvSpPr>
          <p:cNvPr id="6" name="TextBox 5">
            <a:extLst>
              <a:ext uri="{FF2B5EF4-FFF2-40B4-BE49-F238E27FC236}">
                <a16:creationId xmlns:a16="http://schemas.microsoft.com/office/drawing/2014/main" id="{3BF7B1C5-C3C4-4A49-8B9D-930604A18020}"/>
              </a:ext>
            </a:extLst>
          </p:cNvPr>
          <p:cNvSpPr txBox="1"/>
          <p:nvPr/>
        </p:nvSpPr>
        <p:spPr>
          <a:xfrm>
            <a:off x="3959002" y="3772878"/>
            <a:ext cx="4273995" cy="1200329"/>
          </a:xfrm>
          <a:prstGeom prst="rect">
            <a:avLst/>
          </a:prstGeom>
          <a:noFill/>
        </p:spPr>
        <p:txBody>
          <a:bodyPr wrap="square" rtlCol="0">
            <a:spAutoFit/>
          </a:bodyPr>
          <a:lstStyle/>
          <a:p>
            <a:r>
              <a:rPr lang="en-US" dirty="0"/>
              <a:t>Then added a simple table visual with the two </a:t>
            </a:r>
            <a:r>
              <a:rPr lang="en-US" dirty="0" err="1"/>
              <a:t>fileds</a:t>
            </a:r>
            <a:r>
              <a:rPr lang="en-US" dirty="0"/>
              <a:t> Customer and our new measure Count of Jobs to see how many jobs each customer has held.</a:t>
            </a:r>
          </a:p>
        </p:txBody>
      </p:sp>
    </p:spTree>
    <p:extLst>
      <p:ext uri="{BB962C8B-B14F-4D97-AF65-F5344CB8AC3E}">
        <p14:creationId xmlns:p14="http://schemas.microsoft.com/office/powerpoint/2010/main" val="4121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16A43-13DD-430F-9B49-AABADE0E9C2C}"/>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F71EE05-D1C3-47C2-964E-AE9BB5F9DDB4}"/>
              </a:ext>
            </a:extLst>
          </p:cNvPr>
          <p:cNvSpPr txBox="1"/>
          <p:nvPr/>
        </p:nvSpPr>
        <p:spPr>
          <a:xfrm>
            <a:off x="3959002" y="2967335"/>
            <a:ext cx="4273995" cy="1754326"/>
          </a:xfrm>
          <a:prstGeom prst="rect">
            <a:avLst/>
          </a:prstGeom>
          <a:noFill/>
        </p:spPr>
        <p:txBody>
          <a:bodyPr wrap="square" rtlCol="0">
            <a:spAutoFit/>
          </a:bodyPr>
          <a:lstStyle/>
          <a:p>
            <a:r>
              <a:rPr lang="en-US" dirty="0"/>
              <a:t>The bridge table has given us all the analytical value that we were looking for.</a:t>
            </a:r>
          </a:p>
          <a:p>
            <a:endParaRPr lang="en-US" dirty="0"/>
          </a:p>
          <a:p>
            <a:r>
              <a:rPr lang="en-US" dirty="0"/>
              <a:t>We can also see here the types of jobs or job names by switching the field in our visual for Job Type.</a:t>
            </a:r>
          </a:p>
        </p:txBody>
      </p:sp>
    </p:spTree>
    <p:extLst>
      <p:ext uri="{BB962C8B-B14F-4D97-AF65-F5344CB8AC3E}">
        <p14:creationId xmlns:p14="http://schemas.microsoft.com/office/powerpoint/2010/main" val="769401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4</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 / Factless fact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10369798" cy="21412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will be the better solution for analytical value.</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Dimensions explain facts. For example, $1 million in sales is a Fact measure. For what product, country, year? Those attributes are Dimensions.</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Factless fact just has the keys for many different tables to store the relationship.</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8"/>
            <a:ext cx="6148121"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User scenarios that try to make it work.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Even </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try to flatten the table by combining into one that changes the granularity of the table. </a:t>
            </a:r>
          </a:p>
        </p:txBody>
      </p:sp>
    </p:spTree>
    <p:extLst>
      <p:ext uri="{BB962C8B-B14F-4D97-AF65-F5344CB8AC3E}">
        <p14:creationId xmlns:p14="http://schemas.microsoft.com/office/powerpoint/2010/main" val="719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Role Playing Tables</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720465" y="4572000"/>
            <a:ext cx="10834225" cy="2031325"/>
          </a:xfrm>
          <a:prstGeom prst="rect">
            <a:avLst/>
          </a:prstGeom>
        </p:spPr>
        <p:txBody>
          <a:bodyPr wrap="square">
            <a:spAutoFit/>
          </a:bodyPr>
          <a:lstStyle/>
          <a:p>
            <a:r>
              <a:rPr lang="en-US"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here.</a:t>
            </a:r>
          </a:p>
        </p:txBody>
      </p:sp>
    </p:spTree>
    <p:extLst>
      <p:ext uri="{BB962C8B-B14F-4D97-AF65-F5344CB8AC3E}">
        <p14:creationId xmlns:p14="http://schemas.microsoft.com/office/powerpoint/2010/main" val="384548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1409440863"/>
              </p:ext>
            </p:extLst>
          </p:nvPr>
        </p:nvGraphicFramePr>
        <p:xfrm>
          <a:off x="7235821" y="2368806"/>
          <a:ext cx="2110060" cy="2277534"/>
        </p:xfrm>
        <a:graphic>
          <a:graphicData uri="http://schemas.openxmlformats.org/drawingml/2006/table">
            <a:tbl>
              <a:tblPr firstRow="1" bandRow="1">
                <a:tableStyleId>{5C22544A-7EE6-4342-B048-85BDC9FD1C3A}</a:tableStyleId>
              </a:tblPr>
              <a:tblGrid>
                <a:gridCol w="2110060">
                  <a:extLst>
                    <a:ext uri="{9D8B030D-6E8A-4147-A177-3AD203B41FA5}">
                      <a16:colId xmlns:a16="http://schemas.microsoft.com/office/drawing/2014/main" val="1231649689"/>
                    </a:ext>
                  </a:extLst>
                </a:gridCol>
              </a:tblGrid>
              <a:tr h="379589">
                <a:tc>
                  <a:txBody>
                    <a:bodyPr/>
                    <a:lstStyle/>
                    <a:p>
                      <a:r>
                        <a:rPr lang="en-US" dirty="0" err="1"/>
                        <a:t>DimDate</a:t>
                      </a:r>
                      <a:endParaRPr lang="en-US" dirty="0"/>
                    </a:p>
                  </a:txBody>
                  <a:tcPr/>
                </a:tc>
                <a:extLst>
                  <a:ext uri="{0D108BD9-81ED-4DB2-BD59-A6C34878D82A}">
                    <a16:rowId xmlns:a16="http://schemas.microsoft.com/office/drawing/2014/main" val="677584064"/>
                  </a:ext>
                </a:extLst>
              </a:tr>
              <a:tr h="379589">
                <a:tc>
                  <a:txBody>
                    <a:bodyPr/>
                    <a:lstStyle/>
                    <a:p>
                      <a:r>
                        <a:rPr lang="en-US" dirty="0"/>
                        <a:t>     DateKey</a:t>
                      </a:r>
                    </a:p>
                  </a:txBody>
                  <a:tcPr/>
                </a:tc>
                <a:extLst>
                  <a:ext uri="{0D108BD9-81ED-4DB2-BD59-A6C34878D82A}">
                    <a16:rowId xmlns:a16="http://schemas.microsoft.com/office/drawing/2014/main" val="3267001521"/>
                  </a:ext>
                </a:extLst>
              </a:tr>
              <a:tr h="379589">
                <a:tc>
                  <a:txBody>
                    <a:bodyPr/>
                    <a:lstStyle/>
                    <a:p>
                      <a:r>
                        <a:rPr lang="en-US" dirty="0"/>
                        <a:t>     </a:t>
                      </a:r>
                      <a:r>
                        <a:rPr lang="en-US" dirty="0" err="1"/>
                        <a:t>FullDate</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DayOfWeek</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EnglishDayName</a:t>
                      </a:r>
                      <a:endParaRPr lang="en-US" dirty="0"/>
                    </a:p>
                  </a:txBody>
                  <a:tcPr/>
                </a:tc>
                <a:extLst>
                  <a:ext uri="{0D108BD9-81ED-4DB2-BD59-A6C34878D82A}">
                    <a16:rowId xmlns:a16="http://schemas.microsoft.com/office/drawing/2014/main" val="1126107738"/>
                  </a:ext>
                </a:extLst>
              </a:tr>
              <a:tr h="379589">
                <a:tc>
                  <a:txBody>
                    <a:bodyPr/>
                    <a:lstStyle/>
                    <a:p>
                      <a:r>
                        <a:rPr lang="en-US" dirty="0"/>
                        <a:t>     </a:t>
                      </a:r>
                      <a:r>
                        <a:rPr lang="en-US" dirty="0" err="1"/>
                        <a:t>SpanishDayName</a:t>
                      </a:r>
                      <a:endParaRPr lang="en-US"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918018650"/>
              </p:ext>
            </p:extLst>
          </p:nvPr>
        </p:nvGraphicFramePr>
        <p:xfrm>
          <a:off x="10007389" y="1611548"/>
          <a:ext cx="1915061" cy="1897945"/>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err="1"/>
                        <a:t>FactInternetSales</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ProductKey</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OrderDateKey</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DueDateKey</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ShipDateKey</a:t>
                      </a:r>
                      <a:endParaRPr lang="en-US"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What is a Role Playing Table?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2046394"/>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Two tables with multiple relationships to each other.</a:t>
            </a:r>
          </a:p>
          <a:p>
            <a:r>
              <a:rPr lang="en-US" sz="2400" dirty="0">
                <a:solidFill>
                  <a:schemeClr val="bg1"/>
                </a:solidFill>
                <a:latin typeface="Segoe UI Light" panose="020B0502040204020203" pitchFamily="34" charset="0"/>
                <a:cs typeface="Segoe UI Light" panose="020B0502040204020203" pitchFamily="34" charset="0"/>
              </a:rPr>
              <a:t>Reduces redundancy in database.</a:t>
            </a:r>
          </a:p>
        </p:txBody>
      </p:sp>
      <p:sp>
        <p:nvSpPr>
          <p:cNvPr id="19" name="Rectangle 18">
            <a:extLst>
              <a:ext uri="{FF2B5EF4-FFF2-40B4-BE49-F238E27FC236}">
                <a16:creationId xmlns:a16="http://schemas.microsoft.com/office/drawing/2014/main" id="{3C7ADEF0-4086-4BDD-8E5E-AC910EA67184}"/>
              </a:ext>
            </a:extLst>
          </p:cNvPr>
          <p:cNvSpPr/>
          <p:nvPr/>
        </p:nvSpPr>
        <p:spPr>
          <a:xfrm>
            <a:off x="7543326" y="2783937"/>
            <a:ext cx="911905"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DFDD46F-3F73-4E28-A0AB-39BF4D0B26C3}"/>
              </a:ext>
            </a:extLst>
          </p:cNvPr>
          <p:cNvSpPr/>
          <p:nvPr/>
        </p:nvSpPr>
        <p:spPr>
          <a:xfrm>
            <a:off x="10306841" y="240206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51D6D99-3E59-47B0-B5F6-2EA2FAB65B20}"/>
              </a:ext>
            </a:extLst>
          </p:cNvPr>
          <p:cNvSpPr/>
          <p:nvPr/>
        </p:nvSpPr>
        <p:spPr>
          <a:xfrm>
            <a:off x="10306841" y="278393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F12D9C2-77CD-4298-80F7-7CF561A7AF97}"/>
              </a:ext>
            </a:extLst>
          </p:cNvPr>
          <p:cNvSpPr/>
          <p:nvPr/>
        </p:nvSpPr>
        <p:spPr>
          <a:xfrm>
            <a:off x="10306841" y="316580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343835" y="2560520"/>
            <a:ext cx="663554" cy="236114"/>
          </a:xfrm>
          <a:prstGeom prst="bentConnector3">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flipV="1">
            <a:off x="9343835" y="2928512"/>
            <a:ext cx="663554" cy="13877"/>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343835" y="3073094"/>
            <a:ext cx="663554" cy="251169"/>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3509493"/>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Role Playing in Power Pivot</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048506"/>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Active/Inactive Relationships</a:t>
            </a:r>
          </a:p>
          <a:p>
            <a:r>
              <a:rPr lang="en-US" sz="2400" dirty="0">
                <a:solidFill>
                  <a:schemeClr val="bg1"/>
                </a:solidFill>
                <a:latin typeface="Segoe UI Light" panose="020B0502040204020203" pitchFamily="34" charset="0"/>
                <a:cs typeface="Segoe UI Light" panose="020B0502040204020203" pitchFamily="34" charset="0"/>
              </a:rPr>
              <a:t>You can only have 1 active relationship.</a:t>
            </a:r>
          </a:p>
          <a:p>
            <a:r>
              <a:rPr lang="en-US" sz="2400" dirty="0">
                <a:solidFill>
                  <a:schemeClr val="bg1"/>
                </a:solidFill>
                <a:latin typeface="Segoe UI Light" panose="020B0502040204020203" pitchFamily="34" charset="0"/>
                <a:cs typeface="Segoe UI Light" panose="020B0502040204020203" pitchFamily="34" charset="0"/>
              </a:rPr>
              <a:t>This is why Power BI only has 1 relationship.</a:t>
            </a:r>
          </a:p>
          <a:p>
            <a:r>
              <a:rPr lang="en-US" sz="2400" dirty="0">
                <a:solidFill>
                  <a:schemeClr val="bg1"/>
                </a:solidFill>
                <a:latin typeface="Segoe UI Light" panose="020B0502040204020203" pitchFamily="34" charset="0"/>
                <a:cs typeface="Segoe UI Light" panose="020B0502040204020203" pitchFamily="34" charset="0"/>
              </a:rPr>
              <a:t>Filtering happens based the active relationship.</a:t>
            </a:r>
          </a:p>
          <a:p>
            <a:endParaRPr lang="en-US" sz="2400" dirty="0">
              <a:solidFill>
                <a:schemeClr val="bg1"/>
              </a:solidFill>
              <a:latin typeface="Segoe UI Light" panose="020B0502040204020203" pitchFamily="34" charset="0"/>
              <a:cs typeface="Segoe UI Light" panose="020B0502040204020203" pitchFamily="34" charset="0"/>
            </a:endParaRPr>
          </a:p>
          <a:p>
            <a:r>
              <a:rPr lang="en-US" sz="2400" dirty="0">
                <a:solidFill>
                  <a:schemeClr val="bg1"/>
                </a:solidFill>
                <a:latin typeface="Segoe UI Light" panose="020B0502040204020203" pitchFamily="34" charset="0"/>
                <a:cs typeface="Segoe UI Light" panose="020B0502040204020203" pitchFamily="34" charset="0"/>
              </a:rPr>
              <a:t>What if, most see it by order date, but someone wants it by ship date?</a:t>
            </a:r>
          </a:p>
        </p:txBody>
      </p:sp>
      <p:sp>
        <p:nvSpPr>
          <p:cNvPr id="56" name="Title 1">
            <a:extLst>
              <a:ext uri="{FF2B5EF4-FFF2-40B4-BE49-F238E27FC236}">
                <a16:creationId xmlns:a16="http://schemas.microsoft.com/office/drawing/2014/main" id="{7DFABA53-BF9D-4A98-9EED-8826D58B1E29}"/>
              </a:ext>
            </a:extLst>
          </p:cNvPr>
          <p:cNvSpPr txBox="1">
            <a:spLocks/>
          </p:cNvSpPr>
          <p:nvPr/>
        </p:nvSpPr>
        <p:spPr>
          <a:xfrm>
            <a:off x="9010834" y="4457156"/>
            <a:ext cx="2911616"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latin typeface="Segoe UI Light" panose="020B0502040204020203" pitchFamily="34" charset="0"/>
                <a:cs typeface="Segoe UI Light" panose="020B0502040204020203" pitchFamily="34" charset="0"/>
              </a:rPr>
              <a:t>In T-SQL join statement determines which Date to use.</a:t>
            </a:r>
          </a:p>
        </p:txBody>
      </p:sp>
    </p:spTree>
    <p:extLst>
      <p:ext uri="{BB962C8B-B14F-4D97-AF65-F5344CB8AC3E}">
        <p14:creationId xmlns:p14="http://schemas.microsoft.com/office/powerpoint/2010/main" val="14382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2972182597"/>
              </p:ext>
            </p:extLst>
          </p:nvPr>
        </p:nvGraphicFramePr>
        <p:xfrm>
          <a:off x="8155823" y="60399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2615381432"/>
              </p:ext>
            </p:extLst>
          </p:nvPr>
        </p:nvGraphicFramePr>
        <p:xfrm>
          <a:off x="7817476" y="1385455"/>
          <a:ext cx="1697935" cy="18288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DimDate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r h="244764">
                <a:tc>
                  <a:txBody>
                    <a:bodyPr/>
                    <a:lstStyle/>
                    <a:p>
                      <a:r>
                        <a:rPr lang="en-US" sz="1400" dirty="0"/>
                        <a:t>     </a:t>
                      </a:r>
                      <a:r>
                        <a:rPr lang="en-US" sz="1400" dirty="0" err="1"/>
                        <a:t>SpanishDayName</a:t>
                      </a:r>
                      <a:endParaRPr lang="en-US" sz="1400"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256427300"/>
              </p:ext>
            </p:extLst>
          </p:nvPr>
        </p:nvGraphicFramePr>
        <p:xfrm>
          <a:off x="10215817" y="992477"/>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6" y="1385455"/>
            <a:ext cx="713642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Navigating Role Playing Tables with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1924468"/>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Use DAX USERELATIONSHIP function</a:t>
            </a:r>
          </a:p>
          <a:p>
            <a:r>
              <a:rPr lang="en-US" sz="2400" dirty="0">
                <a:solidFill>
                  <a:schemeClr val="bg1"/>
                </a:solidFill>
                <a:latin typeface="Segoe UI Light" panose="020B0502040204020203" pitchFamily="34" charset="0"/>
                <a:cs typeface="Segoe UI Light" panose="020B0502040204020203" pitchFamily="34" charset="0"/>
              </a:rPr>
              <a:t>Create a Calculated Measure for Every Value you need to use Inactive relationship.</a:t>
            </a: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513365" y="1754476"/>
            <a:ext cx="702452" cy="1"/>
          </a:xfrm>
          <a:prstGeom prst="bentConnector3">
            <a:avLst>
              <a:gd name="adj1" fmla="val 50000"/>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a:off x="9513365" y="1943101"/>
            <a:ext cx="702452" cy="433597"/>
          </a:xfrm>
          <a:prstGeom prst="bentConnector3">
            <a:avLst>
              <a:gd name="adj1" fmla="val 44576"/>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513365" y="1852614"/>
            <a:ext cx="702452" cy="209901"/>
          </a:xfrm>
          <a:prstGeom prst="bentConnector3">
            <a:avLst>
              <a:gd name="adj1" fmla="val 31694"/>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416209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Alternate to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701109"/>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Import same table multiple times.</a:t>
            </a:r>
          </a:p>
          <a:p>
            <a:r>
              <a:rPr lang="en-US" sz="2400" dirty="0">
                <a:solidFill>
                  <a:schemeClr val="bg1"/>
                </a:solidFill>
                <a:latin typeface="Segoe UI Light" panose="020B0502040204020203" pitchFamily="34" charset="0"/>
                <a:cs typeface="Segoe UI Light" panose="020B0502040204020203" pitchFamily="34" charset="0"/>
              </a:rPr>
              <a:t>Rename each table appropriately.</a:t>
            </a:r>
          </a:p>
          <a:p>
            <a:r>
              <a:rPr lang="en-US" sz="2400" dirty="0">
                <a:solidFill>
                  <a:schemeClr val="bg1"/>
                </a:solidFill>
                <a:latin typeface="Segoe UI Light" panose="020B0502040204020203" pitchFamily="34" charset="0"/>
                <a:cs typeface="Segoe UI Light" panose="020B0502040204020203" pitchFamily="34" charset="0"/>
              </a:rPr>
              <a:t>Create a single relationship between tables.</a:t>
            </a:r>
          </a:p>
        </p:txBody>
      </p:sp>
      <p:sp>
        <p:nvSpPr>
          <p:cNvPr id="29" name="Title 1">
            <a:extLst>
              <a:ext uri="{FF2B5EF4-FFF2-40B4-BE49-F238E27FC236}">
                <a16:creationId xmlns:a16="http://schemas.microsoft.com/office/drawing/2014/main" id="{6567D9D3-BC62-4577-9DFB-6C54FDCE9F63}"/>
              </a:ext>
            </a:extLst>
          </p:cNvPr>
          <p:cNvSpPr txBox="1">
            <a:spLocks/>
          </p:cNvSpPr>
          <p:nvPr/>
        </p:nvSpPr>
        <p:spPr>
          <a:xfrm>
            <a:off x="268926" y="3324539"/>
            <a:ext cx="11846814" cy="4041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a:t>
            </a:r>
            <a:r>
              <a:rPr lang="en-US" sz="1800" dirty="0" err="1">
                <a:solidFill>
                  <a:prstClr val="white"/>
                </a:solidFill>
                <a:latin typeface="Consolas" panose="020B0609020204030204" pitchFamily="49" charset="0"/>
                <a:cs typeface="Segoe UI Light" panose="020B0502040204020203" pitchFamily="34" charset="0"/>
              </a:rPr>
              <a:t>SalesAmount</a:t>
            </a:r>
            <a:r>
              <a:rPr lang="en-US" sz="1800" dirty="0">
                <a:solidFill>
                  <a:prstClr val="white"/>
                </a:solidFill>
                <a:latin typeface="Consolas" panose="020B0609020204030204" pitchFamily="49" charset="0"/>
                <a:cs typeface="Segoe UI Light" panose="020B0502040204020203" pitchFamily="34" charset="0"/>
              </a:rPr>
              <a:t>], USERELATIONSHIP(</a:t>
            </a:r>
            <a:r>
              <a:rPr lang="en-US" sz="1800" dirty="0" err="1">
                <a:solidFill>
                  <a:prstClr val="white"/>
                </a:solidFill>
                <a:latin typeface="Consolas" panose="020B0609020204030204" pitchFamily="49" charset="0"/>
                <a:cs typeface="Segoe UI Light" panose="020B0502040204020203" pitchFamily="34" charset="0"/>
              </a:rPr>
              <a:t>DimDate</a:t>
            </a:r>
            <a:r>
              <a:rPr lang="en-US" sz="1800" dirty="0">
                <a:solidFill>
                  <a:prstClr val="white"/>
                </a:solidFill>
                <a:latin typeface="Consolas" panose="020B0609020204030204" pitchFamily="49" charset="0"/>
                <a:cs typeface="Segoe UI Light" panose="020B0502040204020203" pitchFamily="34" charset="0"/>
              </a:rPr>
              <a:t>[DateKey], </a:t>
            </a:r>
            <a:r>
              <a:rPr lang="en-US" sz="1800" dirty="0" err="1">
                <a:solidFill>
                  <a:prstClr val="white"/>
                </a:solidFill>
                <a:latin typeface="Consolas" panose="020B0609020204030204" pitchFamily="49" charset="0"/>
                <a:cs typeface="Segoe UI Light" panose="020B0502040204020203" pitchFamily="34" charset="0"/>
              </a:rPr>
              <a:t>FactInternetSales</a:t>
            </a:r>
            <a:r>
              <a:rPr lang="en-US" sz="1800" dirty="0">
                <a:solidFill>
                  <a:prstClr val="white"/>
                </a:solidFill>
                <a:latin typeface="Consolas" panose="020B0609020204030204" pitchFamily="49" charset="0"/>
                <a:cs typeface="Segoe UI Light" panose="020B0502040204020203" pitchFamily="34" charset="0"/>
              </a:rPr>
              <a:t>[</a:t>
            </a:r>
            <a:r>
              <a:rPr lang="en-US" sz="1800" dirty="0" err="1">
                <a:solidFill>
                  <a:prstClr val="white"/>
                </a:solidFill>
                <a:latin typeface="Consolas" panose="020B0609020204030204" pitchFamily="49" charset="0"/>
                <a:cs typeface="Segoe UI Light" panose="020B0502040204020203" pitchFamily="34" charset="0"/>
              </a:rPr>
              <a:t>ShipDate</a:t>
            </a:r>
            <a:r>
              <a:rPr lang="en-US" sz="1800" dirty="0">
                <a:solidFill>
                  <a:prstClr val="white"/>
                </a:solidFill>
                <a:latin typeface="Consolas" panose="020B0609020204030204" pitchFamily="49" charset="0"/>
                <a:cs typeface="Segoe UI Light" panose="020B0502040204020203" pitchFamily="34" charset="0"/>
              </a:rPr>
              <a:t>]))</a:t>
            </a: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1003799635"/>
              </p:ext>
            </p:extLst>
          </p:nvPr>
        </p:nvGraphicFramePr>
        <p:xfrm>
          <a:off x="6084365" y="41655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3663852199"/>
              </p:ext>
            </p:extLst>
          </p:nvPr>
        </p:nvGraphicFramePr>
        <p:xfrm>
          <a:off x="8241049" y="41620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978975748"/>
              </p:ext>
            </p:extLst>
          </p:nvPr>
        </p:nvGraphicFramePr>
        <p:xfrm>
          <a:off x="10266396" y="41620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82300" y="49240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96784" y="49240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9018916" y="56860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20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Role Playing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5</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369332"/>
          </a:xfrm>
          <a:prstGeom prst="rect">
            <a:avLst/>
          </a:prstGeom>
        </p:spPr>
        <p:txBody>
          <a:bodyPr wrap="square">
            <a:spAutoFit/>
          </a:bodyPr>
          <a:lstStyle/>
          <a:p>
            <a:pPr algn="ctr"/>
            <a:r>
              <a:rPr lang="en-US" dirty="0"/>
              <a:t>Get to work and make sense of what we’re talking about. I’m going to cover the DAX method first.</a:t>
            </a:r>
          </a:p>
        </p:txBody>
      </p:sp>
    </p:spTree>
    <p:extLst>
      <p:ext uri="{BB962C8B-B14F-4D97-AF65-F5344CB8AC3E}">
        <p14:creationId xmlns:p14="http://schemas.microsoft.com/office/powerpoint/2010/main" val="268947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03E.pbix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6D8DF03-165C-4926-9C55-BC09F6AECF65}"/>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516668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4019-3649-4854-886C-AC5D9A53853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009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A1F0C-317B-4B12-A60F-79DB0350AC44}"/>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150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9CAAE-EEAD-4B43-82B9-D3D57F9AEF5F}"/>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86501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30B42-484B-428F-84B7-96E5430260C1}"/>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313840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extBox 3">
            <a:extLst>
              <a:ext uri="{FF2B5EF4-FFF2-40B4-BE49-F238E27FC236}">
                <a16:creationId xmlns:a16="http://schemas.microsoft.com/office/drawing/2014/main" id="{4471F484-6BB2-4420-A8A6-CB4E2E1965C4}"/>
              </a:ext>
            </a:extLst>
          </p:cNvPr>
          <p:cNvSpPr txBox="1"/>
          <p:nvPr/>
        </p:nvSpPr>
        <p:spPr>
          <a:xfrm>
            <a:off x="875764" y="845353"/>
            <a:ext cx="10442580" cy="369332"/>
          </a:xfrm>
          <a:prstGeom prst="rect">
            <a:avLst/>
          </a:prstGeom>
          <a:noFill/>
        </p:spPr>
        <p:txBody>
          <a:bodyPr wrap="square" rtlCol="0">
            <a:spAutoFit/>
          </a:bodyPr>
          <a:lstStyle/>
          <a:p>
            <a:pPr algn="ctr"/>
            <a:r>
              <a:rPr lang="en-US" dirty="0">
                <a:solidFill>
                  <a:schemeClr val="bg1"/>
                </a:solidFill>
              </a:rPr>
              <a:t>Because of the relationship in this data model, all of the filtering is going to take place on the order Date.</a:t>
            </a:r>
          </a:p>
        </p:txBody>
      </p:sp>
      <p:pic>
        <p:nvPicPr>
          <p:cNvPr id="2" name="Picture 1">
            <a:extLst>
              <a:ext uri="{FF2B5EF4-FFF2-40B4-BE49-F238E27FC236}">
                <a16:creationId xmlns:a16="http://schemas.microsoft.com/office/drawing/2014/main" id="{C6EA437F-5206-4AC6-A3BF-4529FC649341}"/>
              </a:ext>
            </a:extLst>
          </p:cNvPr>
          <p:cNvPicPr>
            <a:picLocks noChangeAspect="1"/>
          </p:cNvPicPr>
          <p:nvPr/>
        </p:nvPicPr>
        <p:blipFill>
          <a:blip r:embed="rId5"/>
          <a:stretch>
            <a:fillRect/>
          </a:stretch>
        </p:blipFill>
        <p:spPr>
          <a:xfrm>
            <a:off x="2056836" y="1687990"/>
            <a:ext cx="8078327" cy="4048690"/>
          </a:xfrm>
          <a:prstGeom prst="rect">
            <a:avLst/>
          </a:prstGeom>
        </p:spPr>
      </p:pic>
      <p:sp>
        <p:nvSpPr>
          <p:cNvPr id="6" name="TextBox 5">
            <a:extLst>
              <a:ext uri="{FF2B5EF4-FFF2-40B4-BE49-F238E27FC236}">
                <a16:creationId xmlns:a16="http://schemas.microsoft.com/office/drawing/2014/main" id="{2F06B4C6-7F2C-4269-93CB-37A2C8D80215}"/>
              </a:ext>
            </a:extLst>
          </p:cNvPr>
          <p:cNvSpPr txBox="1"/>
          <p:nvPr/>
        </p:nvSpPr>
        <p:spPr>
          <a:xfrm>
            <a:off x="875764" y="5840653"/>
            <a:ext cx="10442580" cy="646331"/>
          </a:xfrm>
          <a:prstGeom prst="rect">
            <a:avLst/>
          </a:prstGeom>
          <a:noFill/>
        </p:spPr>
        <p:txBody>
          <a:bodyPr wrap="square" rtlCol="0">
            <a:spAutoFit/>
          </a:bodyPr>
          <a:lstStyle/>
          <a:p>
            <a:pPr algn="ctr"/>
            <a:r>
              <a:rPr lang="en-US" dirty="0">
                <a:solidFill>
                  <a:schemeClr val="bg1"/>
                </a:solidFill>
              </a:rPr>
              <a:t>However, you can multiple inactive relationships between two tables. Before you can use the DAX method, you need to build an inactive relationship between the two tables.</a:t>
            </a:r>
          </a:p>
        </p:txBody>
      </p:sp>
    </p:spTree>
    <p:extLst>
      <p:ext uri="{BB962C8B-B14F-4D97-AF65-F5344CB8AC3E}">
        <p14:creationId xmlns:p14="http://schemas.microsoft.com/office/powerpoint/2010/main" val="941120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D04FD-06DB-44F2-9931-C1029F3D1760}"/>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FECBFBAB-B9C5-4BAD-8066-FBD5F7DC4AD3}"/>
              </a:ext>
            </a:extLst>
          </p:cNvPr>
          <p:cNvSpPr txBox="1"/>
          <p:nvPr/>
        </p:nvSpPr>
        <p:spPr>
          <a:xfrm>
            <a:off x="3889420" y="5595954"/>
            <a:ext cx="4108360" cy="369332"/>
          </a:xfrm>
          <a:prstGeom prst="rect">
            <a:avLst/>
          </a:prstGeom>
          <a:noFill/>
        </p:spPr>
        <p:txBody>
          <a:bodyPr wrap="square" rtlCol="0">
            <a:spAutoFit/>
          </a:bodyPr>
          <a:lstStyle/>
          <a:p>
            <a:pPr algn="ctr"/>
            <a:r>
              <a:rPr lang="en-US" dirty="0">
                <a:solidFill>
                  <a:schemeClr val="bg1"/>
                </a:solidFill>
              </a:rPr>
              <a:t>Just drag and drop </a:t>
            </a:r>
            <a:r>
              <a:rPr lang="en-US" b="1" dirty="0" err="1">
                <a:solidFill>
                  <a:schemeClr val="bg1"/>
                </a:solidFill>
              </a:rPr>
              <a:t>ShipDate</a:t>
            </a:r>
            <a:r>
              <a:rPr lang="en-US" dirty="0">
                <a:solidFill>
                  <a:schemeClr val="bg1"/>
                </a:solidFill>
              </a:rPr>
              <a:t> onto </a:t>
            </a:r>
            <a:r>
              <a:rPr lang="en-US" b="1" dirty="0">
                <a:solidFill>
                  <a:schemeClr val="bg1"/>
                </a:solidFill>
              </a:rPr>
              <a:t>Date</a:t>
            </a:r>
            <a:r>
              <a:rPr lang="en-US" dirty="0">
                <a:solidFill>
                  <a:schemeClr val="bg1"/>
                </a:solidFill>
              </a:rPr>
              <a:t>.</a:t>
            </a:r>
          </a:p>
        </p:txBody>
      </p:sp>
    </p:spTree>
    <p:extLst>
      <p:ext uri="{BB962C8B-B14F-4D97-AF65-F5344CB8AC3E}">
        <p14:creationId xmlns:p14="http://schemas.microsoft.com/office/powerpoint/2010/main" val="117837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ABAE0-FB72-4B5A-B59A-F18BBB5CE61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41708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6352D-CF08-4862-8A86-9D9EEEC7ABC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8073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a:t>
            </a:r>
            <a:r>
              <a:rPr lang="en-US" sz="2800" dirty="0">
                <a:solidFill>
                  <a:prstClr val="white"/>
                </a:solidFill>
                <a:latin typeface="Segoe UI Semibold" panose="020B0702040204020203" pitchFamily="34" charset="0"/>
                <a:cs typeface="Segoe UI Semibold" panose="020B0702040204020203" pitchFamily="34" charset="0"/>
              </a:rPr>
              <a:t>5</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We can only have a single active relationship in the data model.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All of the filtering occurs on that active relationship.</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Create inactive relationships and can use DAX measures.</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Simple a table with multiple roles.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Reduces redundancy</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5015341"/>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554354"/>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Alterative is multiple date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Tips around complexity and organizational.</a:t>
            </a:r>
          </a:p>
        </p:txBody>
      </p:sp>
    </p:spTree>
    <p:extLst>
      <p:ext uri="{BB962C8B-B14F-4D97-AF65-F5344CB8AC3E}">
        <p14:creationId xmlns:p14="http://schemas.microsoft.com/office/powerpoint/2010/main" val="38985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Importing Multiple Date Tables</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923330"/>
          </a:xfrm>
          <a:prstGeom prst="rect">
            <a:avLst/>
          </a:prstGeom>
        </p:spPr>
        <p:txBody>
          <a:bodyPr wrap="square">
            <a:spAutoFit/>
          </a:bodyPr>
          <a:lstStyle/>
          <a:p>
            <a:r>
              <a:rPr lang="en-US"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Tree>
    <p:extLst>
      <p:ext uri="{BB962C8B-B14F-4D97-AF65-F5344CB8AC3E}">
        <p14:creationId xmlns:p14="http://schemas.microsoft.com/office/powerpoint/2010/main" val="183684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3165043815"/>
              </p:ext>
            </p:extLst>
          </p:nvPr>
        </p:nvGraphicFramePr>
        <p:xfrm>
          <a:off x="8085691" y="50080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1385455"/>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Alternate to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7" y="1924468"/>
            <a:ext cx="5928674"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Import same table multiple times.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Rename each table appropriately.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Create a single relationship between tables.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Probably rename some of the columns.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Update the rows within columns.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going to be the prefer</a:t>
            </a:r>
            <a:r>
              <a:rPr lang="en-US" sz="2400" dirty="0">
                <a:solidFill>
                  <a:prstClr val="white"/>
                </a:solidFill>
                <a:latin typeface="Segoe UI Light" panose="020B0502040204020203" pitchFamily="34" charset="0"/>
                <a:cs typeface="Segoe UI Light" panose="020B0502040204020203" pitchFamily="34" charset="0"/>
              </a:rPr>
              <a:t>ed method.</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2717769704"/>
              </p:ext>
            </p:extLst>
          </p:nvPr>
        </p:nvGraphicFramePr>
        <p:xfrm>
          <a:off x="6014233" y="31336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2763554577"/>
              </p:ext>
            </p:extLst>
          </p:nvPr>
        </p:nvGraphicFramePr>
        <p:xfrm>
          <a:off x="8170917" y="31301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4234235385"/>
              </p:ext>
            </p:extLst>
          </p:nvPr>
        </p:nvGraphicFramePr>
        <p:xfrm>
          <a:off x="10196264" y="31301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12168" y="38921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26652" y="38921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8948784" y="46541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58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Importing Multiple Date tables</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6</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r>
              <a:rPr lang="en-US" dirty="0"/>
              <a:t>In Power BI Desktop, we’re using a similar data model as before. We’re going to import multiple date tables, rather than using DAX, and do it from that point of view.</a:t>
            </a:r>
          </a:p>
        </p:txBody>
      </p:sp>
    </p:spTree>
    <p:extLst>
      <p:ext uri="{BB962C8B-B14F-4D97-AF65-F5344CB8AC3E}">
        <p14:creationId xmlns:p14="http://schemas.microsoft.com/office/powerpoint/2010/main" val="23627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03F.pbix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 name="Picture 2">
            <a:extLst>
              <a:ext uri="{FF2B5EF4-FFF2-40B4-BE49-F238E27FC236}">
                <a16:creationId xmlns:a16="http://schemas.microsoft.com/office/drawing/2014/main" id="{53FF5912-BC27-4AB1-8235-B560B9793C9F}"/>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494128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38DD-46D8-4E72-B0A0-60AA2456340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F8138F34-37E8-4AF8-B3B1-7F9AB0345C6F}"/>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1432634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EE475CC-B459-4CC9-BC1E-8640E2A1009A}"/>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DF550000-7E2F-4BB1-A047-99F77E75ECD0}"/>
              </a:ext>
            </a:extLst>
          </p:cNvPr>
          <p:cNvSpPr txBox="1"/>
          <p:nvPr/>
        </p:nvSpPr>
        <p:spPr>
          <a:xfrm>
            <a:off x="7112000" y="4989753"/>
            <a:ext cx="4206344" cy="646331"/>
          </a:xfrm>
          <a:prstGeom prst="rect">
            <a:avLst/>
          </a:prstGeom>
          <a:noFill/>
        </p:spPr>
        <p:txBody>
          <a:bodyPr wrap="square" rtlCol="0">
            <a:spAutoFit/>
          </a:bodyPr>
          <a:lstStyle/>
          <a:p>
            <a:pPr algn="ctr"/>
            <a:r>
              <a:rPr lang="en-US" dirty="0">
                <a:solidFill>
                  <a:schemeClr val="bg1"/>
                </a:solidFill>
              </a:rPr>
              <a:t>You can see the relationship is </a:t>
            </a:r>
            <a:r>
              <a:rPr lang="en-US" b="1" dirty="0">
                <a:solidFill>
                  <a:schemeClr val="bg1"/>
                </a:solidFill>
              </a:rPr>
              <a:t>not </a:t>
            </a:r>
            <a:r>
              <a:rPr lang="en-US" dirty="0">
                <a:solidFill>
                  <a:schemeClr val="bg1"/>
                </a:solidFill>
              </a:rPr>
              <a:t>correct.</a:t>
            </a:r>
          </a:p>
          <a:p>
            <a:pPr algn="ctr"/>
            <a:r>
              <a:rPr lang="en-US" dirty="0">
                <a:solidFill>
                  <a:schemeClr val="bg1"/>
                </a:solidFill>
              </a:rPr>
              <a:t>Right click it and click </a:t>
            </a:r>
            <a:r>
              <a:rPr lang="en-US" b="1" dirty="0">
                <a:solidFill>
                  <a:schemeClr val="bg1"/>
                </a:solidFill>
              </a:rPr>
              <a:t>delete</a:t>
            </a:r>
            <a:r>
              <a:rPr lang="en-US" dirty="0">
                <a:solidFill>
                  <a:schemeClr val="bg1"/>
                </a:solidFill>
              </a:rPr>
              <a:t>.</a:t>
            </a:r>
          </a:p>
        </p:txBody>
      </p:sp>
    </p:spTree>
    <p:extLst>
      <p:ext uri="{BB962C8B-B14F-4D97-AF65-F5344CB8AC3E}">
        <p14:creationId xmlns:p14="http://schemas.microsoft.com/office/powerpoint/2010/main" val="4001151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E9376-D0DB-4B25-9EAC-02FD11692E3D}"/>
              </a:ext>
            </a:extLst>
          </p:cNvPr>
          <p:cNvPicPr>
            <a:picLocks noChangeAspect="1"/>
          </p:cNvPicPr>
          <p:nvPr/>
        </p:nvPicPr>
        <p:blipFill>
          <a:blip r:embed="rId3"/>
          <a:stretch>
            <a:fillRect/>
          </a:stretch>
        </p:blipFill>
        <p:spPr>
          <a:xfrm>
            <a:off x="0" y="-18353"/>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3A18CDE9-DECD-4289-A5B8-DE76C84A9FB2}"/>
              </a:ext>
            </a:extLst>
          </p:cNvPr>
          <p:cNvPicPr>
            <a:picLocks noChangeAspect="1"/>
          </p:cNvPicPr>
          <p:nvPr/>
        </p:nvPicPr>
        <p:blipFill>
          <a:blip r:embed="rId6"/>
          <a:stretch>
            <a:fillRect/>
          </a:stretch>
        </p:blipFill>
        <p:spPr>
          <a:xfrm>
            <a:off x="3900487" y="2652712"/>
            <a:ext cx="4391025" cy="1552575"/>
          </a:xfrm>
          <a:prstGeom prst="rect">
            <a:avLst/>
          </a:prstGeom>
        </p:spPr>
      </p:pic>
    </p:spTree>
    <p:extLst>
      <p:ext uri="{BB962C8B-B14F-4D97-AF65-F5344CB8AC3E}">
        <p14:creationId xmlns:p14="http://schemas.microsoft.com/office/powerpoint/2010/main" val="3801181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4EA8D-D5B8-4525-8EAD-027FD1CA5E1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7580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031A5-6371-4B44-9187-2187DEBC1B0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77068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8D814-780E-4B8F-B75F-C4832E0B629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5821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CC820-0BAB-4580-A26B-A4CF9224776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9236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A6D24-5E25-48AC-A033-F8DB43F57A9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698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8AFA2-E784-4CCE-B8D5-94F9C975571C}"/>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820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4EE36A-09E5-49A4-83DA-4270981A444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391544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C2CB-5416-47E6-A431-4486935DABA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B167B166-C5B8-45EA-9533-D2DF870F0032}"/>
              </a:ext>
            </a:extLst>
          </p:cNvPr>
          <p:cNvSpPr/>
          <p:nvPr/>
        </p:nvSpPr>
        <p:spPr>
          <a:xfrm>
            <a:off x="485775" y="2962275"/>
            <a:ext cx="6534150" cy="295276"/>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9C50D44-B280-4A4B-8E5C-D240984527A5}"/>
              </a:ext>
            </a:extLst>
          </p:cNvPr>
          <p:cNvSpPr/>
          <p:nvPr/>
        </p:nvSpPr>
        <p:spPr>
          <a:xfrm>
            <a:off x="1371600" y="2603500"/>
            <a:ext cx="1119188" cy="1625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88603CF-49AB-486E-A030-42D88906BA9A}"/>
              </a:ext>
            </a:extLst>
          </p:cNvPr>
          <p:cNvCxnSpPr/>
          <p:nvPr/>
        </p:nvCxnSpPr>
        <p:spPr>
          <a:xfrm>
            <a:off x="6410325" y="2200275"/>
            <a:ext cx="0" cy="762000"/>
          </a:xfrm>
          <a:prstGeom prst="straightConnector1">
            <a:avLst/>
          </a:prstGeom>
          <a:ln w="57150">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768E9F4-AC2B-432F-BE45-454C755B4F2B}"/>
              </a:ext>
            </a:extLst>
          </p:cNvPr>
          <p:cNvSpPr/>
          <p:nvPr/>
        </p:nvSpPr>
        <p:spPr>
          <a:xfrm>
            <a:off x="2590800" y="2962275"/>
            <a:ext cx="1016000" cy="29527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urved Down 20">
            <a:extLst>
              <a:ext uri="{FF2B5EF4-FFF2-40B4-BE49-F238E27FC236}">
                <a16:creationId xmlns:a16="http://schemas.microsoft.com/office/drawing/2014/main" id="{F2CC298E-469E-48C9-AA7C-DA6304502B1F}"/>
              </a:ext>
            </a:extLst>
          </p:cNvPr>
          <p:cNvSpPr/>
          <p:nvPr/>
        </p:nvSpPr>
        <p:spPr>
          <a:xfrm flipH="1">
            <a:off x="693420" y="2339340"/>
            <a:ext cx="2446020" cy="701040"/>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73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2"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36F30C-9192-4A3A-A934-868A281450D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282595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972F1-1061-4A32-8B79-B4CA25B1A2D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3800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AC813-067B-477E-B8DC-375C6F961F0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06609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2E3A2-0F01-4908-A8E4-427986D3E21E}"/>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4A3F285B-EE6C-4B29-8660-169B049597EC}"/>
              </a:ext>
            </a:extLst>
          </p:cNvPr>
          <p:cNvSpPr/>
          <p:nvPr/>
        </p:nvSpPr>
        <p:spPr>
          <a:xfrm>
            <a:off x="1290452" y="4728888"/>
            <a:ext cx="6096000" cy="1200329"/>
          </a:xfrm>
          <a:prstGeom prst="rect">
            <a:avLst/>
          </a:prstGeom>
        </p:spPr>
        <p:txBody>
          <a:bodyPr wrap="square">
            <a:spAutoFit/>
          </a:bodyPr>
          <a:lstStyle/>
          <a:p>
            <a:pPr lvl="0">
              <a:defRPr/>
            </a:pPr>
            <a:r>
              <a:rPr lang="en-US" dirty="0">
                <a:solidFill>
                  <a:srgbClr val="00B050"/>
                </a:solidFill>
              </a:rPr>
              <a:t>You can break this down to much more detail level. Monthly, Weekly or Daily. To see how much is our Billing / Received, or Shipping to see how long its taking for things to ship out that have been Ordered.</a:t>
            </a:r>
          </a:p>
        </p:txBody>
      </p:sp>
    </p:spTree>
    <p:extLst>
      <p:ext uri="{BB962C8B-B14F-4D97-AF65-F5344CB8AC3E}">
        <p14:creationId xmlns:p14="http://schemas.microsoft.com/office/powerpoint/2010/main" val="36602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6</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active relationship per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Inactive relationships don’t mean nothing unless you write DAX CALCULATE measure and the USERELATIONSHIP function. Otherwise, they lie dormant.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Not really built in support in Power BI, Tabular or Power Pivot.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Two options DAX and Multiple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DAX is our attempt at multiple measures.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also looked at the Ma</a:t>
            </a:r>
            <a:r>
              <a:rPr lang="en-US" sz="2400" dirty="0" err="1">
                <a:solidFill>
                  <a:prstClr val="white"/>
                </a:solidFill>
                <a:latin typeface="Segoe UI Light" panose="020B0502040204020203" pitchFamily="34" charset="0"/>
                <a:cs typeface="Segoe UI Light" panose="020B0502040204020203" pitchFamily="34" charset="0"/>
              </a:rPr>
              <a:t>trix</a:t>
            </a:r>
            <a:r>
              <a:rPr lang="en-US" sz="2400" dirty="0">
                <a:solidFill>
                  <a:prstClr val="white"/>
                </a:solidFill>
                <a:latin typeface="Segoe UI Light" panose="020B0502040204020203" pitchFamily="34" charset="0"/>
                <a:cs typeface="Segoe UI Light" panose="020B0502040204020203" pitchFamily="34" charset="0"/>
              </a:rPr>
              <a:t> visual for analytical insight.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7016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Mismatching Granularity</a:t>
            </a:r>
          </a:p>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For</a:t>
            </a:r>
            <a:r>
              <a:rPr lang="en-US" sz="4400" dirty="0">
                <a:solidFill>
                  <a:srgbClr val="FFFFFF"/>
                </a:solidFill>
                <a:latin typeface="Segoe UI Light" panose="020B0502040204020203" pitchFamily="34" charset="0"/>
                <a:cs typeface="Segoe UI Light" panose="020B0502040204020203" pitchFamily="34" charset="0"/>
              </a:rPr>
              <a:t>ecast and Budget Data</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is a very difficult topic. Data stored in two different levels. Transactions at the Day level. Forecast at the Year level. These are different levels of granularity. So how do we build a visual to build </a:t>
            </a:r>
            <a:r>
              <a:rPr lang="en-US" dirty="0">
                <a:solidFill>
                  <a:prstClr val="white"/>
                </a:solidFill>
                <a:latin typeface="Calibri" panose="020F0502020204030204"/>
              </a:rPr>
              <a:t>a report over this data in Power BI. We’ll have to use DAX and relationships in our data model. This is also a scenario of Budget (monthly) vs Actual (immediate) vs Forecasted 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38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4" name="Title 1">
            <a:extLst>
              <a:ext uri="{FF2B5EF4-FFF2-40B4-BE49-F238E27FC236}">
                <a16:creationId xmlns:a16="http://schemas.microsoft.com/office/drawing/2014/main" id="{E205EE91-719C-4502-9F65-BB6E2684AC2A}"/>
              </a:ext>
            </a:extLst>
          </p:cNvPr>
          <p:cNvSpPr txBox="1">
            <a:spLocks/>
          </p:cNvSpPr>
          <p:nvPr/>
        </p:nvSpPr>
        <p:spPr>
          <a:xfrm>
            <a:off x="268927" y="1385455"/>
            <a:ext cx="5928674"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create at month / year level.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Sales data stored at day level.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There’s a discrepancy here.</a:t>
            </a:r>
          </a:p>
        </p:txBody>
      </p:sp>
      <p:sp>
        <p:nvSpPr>
          <p:cNvPr id="15" name="Title 1">
            <a:extLst>
              <a:ext uri="{FF2B5EF4-FFF2-40B4-BE49-F238E27FC236}">
                <a16:creationId xmlns:a16="http://schemas.microsoft.com/office/drawing/2014/main" id="{4D40001F-275D-437F-BC89-F99F554CBB38}"/>
              </a:ext>
            </a:extLst>
          </p:cNvPr>
          <p:cNvSpPr txBox="1">
            <a:spLocks/>
          </p:cNvSpPr>
          <p:nvPr/>
        </p:nvSpPr>
        <p:spPr>
          <a:xfrm>
            <a:off x="268926" y="3429000"/>
            <a:ext cx="10383239" cy="12251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Problems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How do we relate our forecast data to our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relate our forecast data to every level (Day, Month, Quarter, Year)?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120556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4" name="Table 3">
            <a:extLst>
              <a:ext uri="{FF2B5EF4-FFF2-40B4-BE49-F238E27FC236}">
                <a16:creationId xmlns:a16="http://schemas.microsoft.com/office/drawing/2014/main" id="{3CEBA5EA-E55C-46A7-A487-B0A2031E3770}"/>
              </a:ext>
            </a:extLst>
          </p:cNvPr>
          <p:cNvGraphicFramePr>
            <a:graphicFrameLocks noGrp="1"/>
          </p:cNvGraphicFramePr>
          <p:nvPr>
            <p:extLst>
              <p:ext uri="{D42A27DB-BD31-4B8C-83A1-F6EECF244321}">
                <p14:modId xmlns:p14="http://schemas.microsoft.com/office/powerpoint/2010/main" val="3596839843"/>
              </p:ext>
            </p:extLst>
          </p:nvPr>
        </p:nvGraphicFramePr>
        <p:xfrm>
          <a:off x="1126179" y="2290233"/>
          <a:ext cx="3435102" cy="2277534"/>
        </p:xfrm>
        <a:graphic>
          <a:graphicData uri="http://schemas.openxmlformats.org/drawingml/2006/table">
            <a:tbl>
              <a:tblPr firstRow="1" bandRow="1">
                <a:tableStyleId>{5C22544A-7EE6-4342-B048-85BDC9FD1C3A}</a:tableStyleId>
              </a:tblPr>
              <a:tblGrid>
                <a:gridCol w="1380672">
                  <a:extLst>
                    <a:ext uri="{9D8B030D-6E8A-4147-A177-3AD203B41FA5}">
                      <a16:colId xmlns:a16="http://schemas.microsoft.com/office/drawing/2014/main" val="1231649689"/>
                    </a:ext>
                  </a:extLst>
                </a:gridCol>
                <a:gridCol w="909396">
                  <a:extLst>
                    <a:ext uri="{9D8B030D-6E8A-4147-A177-3AD203B41FA5}">
                      <a16:colId xmlns:a16="http://schemas.microsoft.com/office/drawing/2014/main" val="3339412050"/>
                    </a:ext>
                  </a:extLst>
                </a:gridCol>
                <a:gridCol w="1145034">
                  <a:extLst>
                    <a:ext uri="{9D8B030D-6E8A-4147-A177-3AD203B41FA5}">
                      <a16:colId xmlns:a16="http://schemas.microsoft.com/office/drawing/2014/main" val="4045019311"/>
                    </a:ext>
                  </a:extLst>
                </a:gridCol>
              </a:tblGrid>
              <a:tr h="379589">
                <a:tc>
                  <a:txBody>
                    <a:bodyPr/>
                    <a:lstStyle/>
                    <a:p>
                      <a:r>
                        <a:rPr lang="en-US" dirty="0"/>
                        <a:t>Region</a:t>
                      </a:r>
                    </a:p>
                  </a:txBody>
                  <a:tcPr/>
                </a:tc>
                <a:tc>
                  <a:txBody>
                    <a:bodyPr/>
                    <a:lstStyle/>
                    <a:p>
                      <a:r>
                        <a:rPr lang="en-US" dirty="0"/>
                        <a:t>Year</a:t>
                      </a:r>
                    </a:p>
                  </a:txBody>
                  <a:tcPr/>
                </a:tc>
                <a:tc>
                  <a:txBody>
                    <a:bodyPr/>
                    <a:lstStyle/>
                    <a:p>
                      <a:r>
                        <a:rPr lang="en-US" dirty="0"/>
                        <a:t>Forecast</a:t>
                      </a:r>
                    </a:p>
                  </a:txBody>
                  <a:tcPr/>
                </a:tc>
                <a:extLst>
                  <a:ext uri="{0D108BD9-81ED-4DB2-BD59-A6C34878D82A}">
                    <a16:rowId xmlns:a16="http://schemas.microsoft.com/office/drawing/2014/main" val="677584064"/>
                  </a:ext>
                </a:extLst>
              </a:tr>
              <a:tr h="379589">
                <a:tc>
                  <a:txBody>
                    <a:bodyPr/>
                    <a:lstStyle/>
                    <a:p>
                      <a:r>
                        <a:rPr lang="en-US" dirty="0"/>
                        <a:t>Northwest</a:t>
                      </a:r>
                    </a:p>
                  </a:txBody>
                  <a:tcPr/>
                </a:tc>
                <a:tc>
                  <a:txBody>
                    <a:bodyPr/>
                    <a:lstStyle/>
                    <a:p>
                      <a:r>
                        <a:rPr lang="en-US" dirty="0"/>
                        <a:t>2005</a:t>
                      </a:r>
                    </a:p>
                  </a:txBody>
                  <a:tcPr/>
                </a:tc>
                <a:tc>
                  <a:txBody>
                    <a:bodyPr/>
                    <a:lstStyle/>
                    <a:p>
                      <a:r>
                        <a:rPr lang="en-US" dirty="0"/>
                        <a:t>455000</a:t>
                      </a:r>
                    </a:p>
                  </a:txBody>
                  <a:tcPr/>
                </a:tc>
                <a:extLst>
                  <a:ext uri="{0D108BD9-81ED-4DB2-BD59-A6C34878D82A}">
                    <a16:rowId xmlns:a16="http://schemas.microsoft.com/office/drawing/2014/main" val="3267001521"/>
                  </a:ext>
                </a:extLst>
              </a:tr>
              <a:tr h="379589">
                <a:tc>
                  <a:txBody>
                    <a:bodyPr/>
                    <a:lstStyle/>
                    <a:p>
                      <a:r>
                        <a:rPr lang="en-US" dirty="0"/>
                        <a:t>Northeast</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542473306"/>
                  </a:ext>
                </a:extLst>
              </a:tr>
              <a:tr h="379589">
                <a:tc>
                  <a:txBody>
                    <a:bodyPr/>
                    <a:lstStyle/>
                    <a:p>
                      <a:r>
                        <a:rPr lang="en-US" dirty="0"/>
                        <a:t>Central</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992659116"/>
                  </a:ext>
                </a:extLst>
              </a:tr>
              <a:tr h="379589">
                <a:tc>
                  <a:txBody>
                    <a:bodyPr/>
                    <a:lstStyle/>
                    <a:p>
                      <a:r>
                        <a:rPr lang="en-US" dirty="0"/>
                        <a:t>Southwest</a:t>
                      </a:r>
                    </a:p>
                  </a:txBody>
                  <a:tcPr/>
                </a:tc>
                <a:tc>
                  <a:txBody>
                    <a:bodyPr/>
                    <a:lstStyle/>
                    <a:p>
                      <a:r>
                        <a:rPr lang="en-US" dirty="0"/>
                        <a:t>2005</a:t>
                      </a:r>
                    </a:p>
                  </a:txBody>
                  <a:tcPr/>
                </a:tc>
                <a:tc>
                  <a:txBody>
                    <a:bodyPr/>
                    <a:lstStyle/>
                    <a:p>
                      <a:r>
                        <a:rPr lang="en-US" dirty="0"/>
                        <a:t>670000</a:t>
                      </a:r>
                    </a:p>
                  </a:txBody>
                  <a:tcPr/>
                </a:tc>
                <a:extLst>
                  <a:ext uri="{0D108BD9-81ED-4DB2-BD59-A6C34878D82A}">
                    <a16:rowId xmlns:a16="http://schemas.microsoft.com/office/drawing/2014/main" val="2660688783"/>
                  </a:ext>
                </a:extLst>
              </a:tr>
              <a:tr h="379589">
                <a:tc>
                  <a:txBody>
                    <a:bodyPr/>
                    <a:lstStyle/>
                    <a:p>
                      <a:r>
                        <a:rPr lang="en-US" dirty="0"/>
                        <a:t>Canada</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1324232117"/>
                  </a:ext>
                </a:extLst>
              </a:tr>
            </a:tbl>
          </a:graphicData>
        </a:graphic>
      </p:graphicFrame>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and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0E6FD545-772E-45D4-8A15-7BB2A70C9D99}"/>
              </a:ext>
            </a:extLst>
          </p:cNvPr>
          <p:cNvGraphicFramePr>
            <a:graphicFrameLocks noGrp="1"/>
          </p:cNvGraphicFramePr>
          <p:nvPr>
            <p:extLst>
              <p:ext uri="{D42A27DB-BD31-4B8C-83A1-F6EECF244321}">
                <p14:modId xmlns:p14="http://schemas.microsoft.com/office/powerpoint/2010/main" val="3727590463"/>
              </p:ext>
            </p:extLst>
          </p:nvPr>
        </p:nvGraphicFramePr>
        <p:xfrm>
          <a:off x="6339440" y="2290233"/>
          <a:ext cx="4726381" cy="3036712"/>
        </p:xfrm>
        <a:graphic>
          <a:graphicData uri="http://schemas.openxmlformats.org/drawingml/2006/table">
            <a:tbl>
              <a:tblPr firstRow="1" bandRow="1">
                <a:tableStyleId>{5C22544A-7EE6-4342-B048-85BDC9FD1C3A}</a:tableStyleId>
              </a:tblPr>
              <a:tblGrid>
                <a:gridCol w="1330036">
                  <a:extLst>
                    <a:ext uri="{9D8B030D-6E8A-4147-A177-3AD203B41FA5}">
                      <a16:colId xmlns:a16="http://schemas.microsoft.com/office/drawing/2014/main" val="1231649689"/>
                    </a:ext>
                  </a:extLst>
                </a:gridCol>
                <a:gridCol w="2604780">
                  <a:extLst>
                    <a:ext uri="{9D8B030D-6E8A-4147-A177-3AD203B41FA5}">
                      <a16:colId xmlns:a16="http://schemas.microsoft.com/office/drawing/2014/main" val="3339412050"/>
                    </a:ext>
                  </a:extLst>
                </a:gridCol>
                <a:gridCol w="791565">
                  <a:extLst>
                    <a:ext uri="{9D8B030D-6E8A-4147-A177-3AD203B41FA5}">
                      <a16:colId xmlns:a16="http://schemas.microsoft.com/office/drawing/2014/main" val="4045019311"/>
                    </a:ext>
                  </a:extLst>
                </a:gridCol>
              </a:tblGrid>
              <a:tr h="379589">
                <a:tc>
                  <a:txBody>
                    <a:bodyPr/>
                    <a:lstStyle/>
                    <a:p>
                      <a:r>
                        <a:rPr lang="en-US" dirty="0"/>
                        <a:t>DateKey</a:t>
                      </a:r>
                    </a:p>
                  </a:txBody>
                  <a:tcPr/>
                </a:tc>
                <a:tc>
                  <a:txBody>
                    <a:bodyPr/>
                    <a:lstStyle/>
                    <a:p>
                      <a:r>
                        <a:rPr lang="en-US" dirty="0"/>
                        <a:t>Date</a:t>
                      </a:r>
                    </a:p>
                  </a:txBody>
                  <a:tcPr/>
                </a:tc>
                <a:tc>
                  <a:txBody>
                    <a:bodyPr/>
                    <a:lstStyle/>
                    <a:p>
                      <a:r>
                        <a:rPr lang="en-US" dirty="0"/>
                        <a:t>Year</a:t>
                      </a:r>
                    </a:p>
                  </a:txBody>
                  <a:tcPr/>
                </a:tc>
                <a:extLst>
                  <a:ext uri="{0D108BD9-81ED-4DB2-BD59-A6C34878D82A}">
                    <a16:rowId xmlns:a16="http://schemas.microsoft.com/office/drawing/2014/main" val="677584064"/>
                  </a:ext>
                </a:extLst>
              </a:tr>
              <a:tr h="379589">
                <a:tc>
                  <a:txBody>
                    <a:bodyPr/>
                    <a:lstStyle/>
                    <a:p>
                      <a:r>
                        <a:rPr lang="en-US" dirty="0"/>
                        <a:t>20050701</a:t>
                      </a:r>
                    </a:p>
                  </a:txBody>
                  <a:tcPr/>
                </a:tc>
                <a:tc>
                  <a:txBody>
                    <a:bodyPr/>
                    <a:lstStyle/>
                    <a:p>
                      <a:r>
                        <a:rPr lang="en-US" dirty="0"/>
                        <a:t>Friday, July 1, 2005</a:t>
                      </a:r>
                    </a:p>
                  </a:txBody>
                  <a:tcPr/>
                </a:tc>
                <a:tc>
                  <a:txBody>
                    <a:bodyPr/>
                    <a:lstStyle/>
                    <a:p>
                      <a:r>
                        <a:rPr lang="en-US" dirty="0"/>
                        <a:t>2005</a:t>
                      </a:r>
                    </a:p>
                  </a:txBody>
                  <a:tcPr/>
                </a:tc>
                <a:extLst>
                  <a:ext uri="{0D108BD9-81ED-4DB2-BD59-A6C34878D82A}">
                    <a16:rowId xmlns:a16="http://schemas.microsoft.com/office/drawing/2014/main" val="3267001521"/>
                  </a:ext>
                </a:extLst>
              </a:tr>
              <a:tr h="379589">
                <a:tc>
                  <a:txBody>
                    <a:bodyPr/>
                    <a:lstStyle/>
                    <a:p>
                      <a:r>
                        <a:rPr lang="en-US" dirty="0"/>
                        <a:t>20050702</a:t>
                      </a:r>
                    </a:p>
                  </a:txBody>
                  <a:tcPr/>
                </a:tc>
                <a:tc>
                  <a:txBody>
                    <a:bodyPr/>
                    <a:lstStyle/>
                    <a:p>
                      <a:r>
                        <a:rPr lang="en-US" dirty="0"/>
                        <a:t>Saturday, July 2, 2005</a:t>
                      </a:r>
                    </a:p>
                  </a:txBody>
                  <a:tcPr/>
                </a:tc>
                <a:tc>
                  <a:txBody>
                    <a:bodyPr/>
                    <a:lstStyle/>
                    <a:p>
                      <a:r>
                        <a:rPr lang="en-US" dirty="0"/>
                        <a:t>2005</a:t>
                      </a:r>
                    </a:p>
                  </a:txBody>
                  <a:tcPr/>
                </a:tc>
                <a:extLst>
                  <a:ext uri="{0D108BD9-81ED-4DB2-BD59-A6C34878D82A}">
                    <a16:rowId xmlns:a16="http://schemas.microsoft.com/office/drawing/2014/main" val="3542473306"/>
                  </a:ext>
                </a:extLst>
              </a:tr>
              <a:tr h="379589">
                <a:tc>
                  <a:txBody>
                    <a:bodyPr/>
                    <a:lstStyle/>
                    <a:p>
                      <a:r>
                        <a:rPr lang="en-US" dirty="0"/>
                        <a:t>20050703</a:t>
                      </a:r>
                    </a:p>
                  </a:txBody>
                  <a:tcPr/>
                </a:tc>
                <a:tc>
                  <a:txBody>
                    <a:bodyPr/>
                    <a:lstStyle/>
                    <a:p>
                      <a:r>
                        <a:rPr lang="en-US" dirty="0"/>
                        <a:t>Sunday, July 3, 2005</a:t>
                      </a:r>
                    </a:p>
                  </a:txBody>
                  <a:tcPr/>
                </a:tc>
                <a:tc>
                  <a:txBody>
                    <a:bodyPr/>
                    <a:lstStyle/>
                    <a:p>
                      <a:r>
                        <a:rPr lang="en-US" dirty="0"/>
                        <a:t>2005</a:t>
                      </a:r>
                    </a:p>
                  </a:txBody>
                  <a:tcPr/>
                </a:tc>
                <a:extLst>
                  <a:ext uri="{0D108BD9-81ED-4DB2-BD59-A6C34878D82A}">
                    <a16:rowId xmlns:a16="http://schemas.microsoft.com/office/drawing/2014/main" val="3992659116"/>
                  </a:ext>
                </a:extLst>
              </a:tr>
              <a:tr h="379589">
                <a:tc>
                  <a:txBody>
                    <a:bodyPr/>
                    <a:lstStyle/>
                    <a:p>
                      <a:r>
                        <a:rPr lang="en-US" dirty="0"/>
                        <a:t>20050704</a:t>
                      </a:r>
                    </a:p>
                  </a:txBody>
                  <a:tcPr/>
                </a:tc>
                <a:tc>
                  <a:txBody>
                    <a:bodyPr/>
                    <a:lstStyle/>
                    <a:p>
                      <a:r>
                        <a:rPr lang="en-US" dirty="0"/>
                        <a:t>Monday, July 4, 2005</a:t>
                      </a:r>
                    </a:p>
                  </a:txBody>
                  <a:tcPr/>
                </a:tc>
                <a:tc>
                  <a:txBody>
                    <a:bodyPr/>
                    <a:lstStyle/>
                    <a:p>
                      <a:r>
                        <a:rPr lang="en-US" dirty="0"/>
                        <a:t>2005</a:t>
                      </a:r>
                    </a:p>
                  </a:txBody>
                  <a:tcPr/>
                </a:tc>
                <a:extLst>
                  <a:ext uri="{0D108BD9-81ED-4DB2-BD59-A6C34878D82A}">
                    <a16:rowId xmlns:a16="http://schemas.microsoft.com/office/drawing/2014/main" val="2660688783"/>
                  </a:ext>
                </a:extLst>
              </a:tr>
              <a:tr h="379589">
                <a:tc>
                  <a:txBody>
                    <a:bodyPr/>
                    <a:lstStyle/>
                    <a:p>
                      <a:r>
                        <a:rPr lang="en-US" dirty="0"/>
                        <a:t>20050705</a:t>
                      </a:r>
                    </a:p>
                  </a:txBody>
                  <a:tcPr/>
                </a:tc>
                <a:tc>
                  <a:txBody>
                    <a:bodyPr/>
                    <a:lstStyle/>
                    <a:p>
                      <a:r>
                        <a:rPr lang="en-US" dirty="0"/>
                        <a:t>Tuesday, July 5, 2005</a:t>
                      </a:r>
                    </a:p>
                  </a:txBody>
                  <a:tcPr/>
                </a:tc>
                <a:tc>
                  <a:txBody>
                    <a:bodyPr/>
                    <a:lstStyle/>
                    <a:p>
                      <a:r>
                        <a:rPr lang="en-US" dirty="0"/>
                        <a:t>2005</a:t>
                      </a:r>
                    </a:p>
                  </a:txBody>
                  <a:tcPr/>
                </a:tc>
                <a:extLst>
                  <a:ext uri="{0D108BD9-81ED-4DB2-BD59-A6C34878D82A}">
                    <a16:rowId xmlns:a16="http://schemas.microsoft.com/office/drawing/2014/main" val="1324232117"/>
                  </a:ext>
                </a:extLst>
              </a:tr>
              <a:tr h="379589">
                <a:tc>
                  <a:txBody>
                    <a:bodyPr/>
                    <a:lstStyle/>
                    <a:p>
                      <a:r>
                        <a:rPr lang="en-US" dirty="0"/>
                        <a:t>20050706</a:t>
                      </a:r>
                    </a:p>
                  </a:txBody>
                  <a:tcPr/>
                </a:tc>
                <a:tc>
                  <a:txBody>
                    <a:bodyPr/>
                    <a:lstStyle/>
                    <a:p>
                      <a:r>
                        <a:rPr lang="en-US" dirty="0"/>
                        <a:t>Wednesday, July 6, 2005</a:t>
                      </a:r>
                    </a:p>
                  </a:txBody>
                  <a:tcPr/>
                </a:tc>
                <a:tc>
                  <a:txBody>
                    <a:bodyPr/>
                    <a:lstStyle/>
                    <a:p>
                      <a:r>
                        <a:rPr lang="en-US" dirty="0"/>
                        <a:t>2005</a:t>
                      </a:r>
                    </a:p>
                  </a:txBody>
                  <a:tcPr/>
                </a:tc>
                <a:extLst>
                  <a:ext uri="{0D108BD9-81ED-4DB2-BD59-A6C34878D82A}">
                    <a16:rowId xmlns:a16="http://schemas.microsoft.com/office/drawing/2014/main" val="3774430859"/>
                  </a:ext>
                </a:extLst>
              </a:tr>
              <a:tr h="379589">
                <a:tc>
                  <a:txBody>
                    <a:bodyPr/>
                    <a:lstStyle/>
                    <a:p>
                      <a:r>
                        <a:rPr lang="en-US" dirty="0"/>
                        <a:t>20050707</a:t>
                      </a:r>
                    </a:p>
                  </a:txBody>
                  <a:tcPr/>
                </a:tc>
                <a:tc>
                  <a:txBody>
                    <a:bodyPr/>
                    <a:lstStyle/>
                    <a:p>
                      <a:r>
                        <a:rPr lang="en-US" dirty="0"/>
                        <a:t>Tuesday, July 7, 2005</a:t>
                      </a:r>
                    </a:p>
                  </a:txBody>
                  <a:tcPr/>
                </a:tc>
                <a:tc>
                  <a:txBody>
                    <a:bodyPr/>
                    <a:lstStyle/>
                    <a:p>
                      <a:r>
                        <a:rPr lang="en-US" dirty="0"/>
                        <a:t>2005</a:t>
                      </a:r>
                    </a:p>
                  </a:txBody>
                  <a:tcPr/>
                </a:tc>
                <a:extLst>
                  <a:ext uri="{0D108BD9-81ED-4DB2-BD59-A6C34878D82A}">
                    <a16:rowId xmlns:a16="http://schemas.microsoft.com/office/drawing/2014/main" val="655749844"/>
                  </a:ext>
                </a:extLst>
              </a:tr>
            </a:tbl>
          </a:graphicData>
        </a:graphic>
      </p:graphicFrame>
      <p:sp>
        <p:nvSpPr>
          <p:cNvPr id="9" name="Title 1">
            <a:extLst>
              <a:ext uri="{FF2B5EF4-FFF2-40B4-BE49-F238E27FC236}">
                <a16:creationId xmlns:a16="http://schemas.microsoft.com/office/drawing/2014/main" id="{3DA785C2-C43C-40E7-A2CA-0FE97BFB317B}"/>
              </a:ext>
            </a:extLst>
          </p:cNvPr>
          <p:cNvSpPr txBox="1">
            <a:spLocks/>
          </p:cNvSpPr>
          <p:nvPr/>
        </p:nvSpPr>
        <p:spPr>
          <a:xfrm>
            <a:off x="1915352" y="1631408"/>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DC11A1A9-EB34-4AE6-AAED-04FCB7142933}"/>
              </a:ext>
            </a:extLst>
          </p:cNvPr>
          <p:cNvSpPr txBox="1">
            <a:spLocks/>
          </p:cNvSpPr>
          <p:nvPr/>
        </p:nvSpPr>
        <p:spPr>
          <a:xfrm>
            <a:off x="8264628" y="1631408"/>
            <a:ext cx="1241219"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need a bridge table to build a relationship.</a:t>
            </a:r>
          </a:p>
        </p:txBody>
      </p:sp>
    </p:spTree>
    <p:extLst>
      <p:ext uri="{BB962C8B-B14F-4D97-AF65-F5344CB8AC3E}">
        <p14:creationId xmlns:p14="http://schemas.microsoft.com/office/powerpoint/2010/main" val="389092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745A0322-D8D4-4E6C-A119-775D7812EED7}"/>
              </a:ext>
            </a:extLst>
          </p:cNvPr>
          <p:cNvSpPr/>
          <p:nvPr/>
        </p:nvSpPr>
        <p:spPr>
          <a:xfrm>
            <a:off x="720465" y="5530334"/>
            <a:ext cx="10751061"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Relationship</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write the DAX to build this out?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pSp>
        <p:nvGrpSpPr>
          <p:cNvPr id="14" name="Group 13">
            <a:extLst>
              <a:ext uri="{FF2B5EF4-FFF2-40B4-BE49-F238E27FC236}">
                <a16:creationId xmlns:a16="http://schemas.microsoft.com/office/drawing/2014/main" id="{D455DACC-17C6-40DB-B068-8E168C1415A4}"/>
              </a:ext>
            </a:extLst>
          </p:cNvPr>
          <p:cNvGrpSpPr/>
          <p:nvPr/>
        </p:nvGrpSpPr>
        <p:grpSpPr>
          <a:xfrm>
            <a:off x="1559857" y="1838326"/>
            <a:ext cx="9071662" cy="3181348"/>
            <a:chOff x="1448384" y="2161996"/>
            <a:chExt cx="7307241" cy="2562583"/>
          </a:xfrm>
        </p:grpSpPr>
        <p:pic>
          <p:nvPicPr>
            <p:cNvPr id="13" name="Picture 12">
              <a:extLst>
                <a:ext uri="{FF2B5EF4-FFF2-40B4-BE49-F238E27FC236}">
                  <a16:creationId xmlns:a16="http://schemas.microsoft.com/office/drawing/2014/main" id="{0623A6EC-807A-4C62-9B4B-23E01A0368AE}"/>
                </a:ext>
              </a:extLst>
            </p:cNvPr>
            <p:cNvPicPr>
              <a:picLocks noChangeAspect="1"/>
            </p:cNvPicPr>
            <p:nvPr/>
          </p:nvPicPr>
          <p:blipFill rotWithShape="1">
            <a:blip r:embed="rId5"/>
            <a:srcRect b="-1129"/>
            <a:stretch/>
          </p:blipFill>
          <p:spPr>
            <a:xfrm>
              <a:off x="4249671" y="2161996"/>
              <a:ext cx="4505954" cy="2562583"/>
            </a:xfrm>
            <a:prstGeom prst="rect">
              <a:avLst/>
            </a:prstGeom>
          </p:spPr>
        </p:pic>
        <p:pic>
          <p:nvPicPr>
            <p:cNvPr id="3" name="Picture 2">
              <a:extLst>
                <a:ext uri="{FF2B5EF4-FFF2-40B4-BE49-F238E27FC236}">
                  <a16:creationId xmlns:a16="http://schemas.microsoft.com/office/drawing/2014/main" id="{9C269187-736A-43C4-8C7D-B8F20BACBF57}"/>
                </a:ext>
              </a:extLst>
            </p:cNvPr>
            <p:cNvPicPr>
              <a:picLocks noChangeAspect="1"/>
            </p:cNvPicPr>
            <p:nvPr/>
          </p:nvPicPr>
          <p:blipFill rotWithShape="1">
            <a:blip r:embed="rId6"/>
            <a:srcRect l="1" t="1104" r="-1570" b="1109"/>
            <a:stretch/>
          </p:blipFill>
          <p:spPr>
            <a:xfrm>
              <a:off x="1448384" y="2161998"/>
              <a:ext cx="5002422" cy="2533827"/>
            </a:xfrm>
            <a:prstGeom prst="rect">
              <a:avLst/>
            </a:prstGeom>
          </p:spPr>
        </p:pic>
        <p:pic>
          <p:nvPicPr>
            <p:cNvPr id="12" name="Picture 11">
              <a:extLst>
                <a:ext uri="{FF2B5EF4-FFF2-40B4-BE49-F238E27FC236}">
                  <a16:creationId xmlns:a16="http://schemas.microsoft.com/office/drawing/2014/main" id="{B38E00AE-679D-4BAE-A239-4A4D1D70C79E}"/>
                </a:ext>
              </a:extLst>
            </p:cNvPr>
            <p:cNvPicPr>
              <a:picLocks noChangeAspect="1"/>
            </p:cNvPicPr>
            <p:nvPr/>
          </p:nvPicPr>
          <p:blipFill rotWithShape="1">
            <a:blip r:embed="rId5"/>
            <a:srcRect b="39104"/>
            <a:stretch/>
          </p:blipFill>
          <p:spPr>
            <a:xfrm>
              <a:off x="4249671" y="2161998"/>
              <a:ext cx="4505954" cy="1543103"/>
            </a:xfrm>
            <a:prstGeom prst="rect">
              <a:avLst/>
            </a:prstGeom>
          </p:spPr>
        </p:pic>
      </p:grpSp>
    </p:spTree>
    <p:extLst>
      <p:ext uri="{BB962C8B-B14F-4D97-AF65-F5344CB8AC3E}">
        <p14:creationId xmlns:p14="http://schemas.microsoft.com/office/powerpoint/2010/main" val="2362170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itle 1">
            <a:extLst>
              <a:ext uri="{FF2B5EF4-FFF2-40B4-BE49-F238E27FC236}">
                <a16:creationId xmlns:a16="http://schemas.microsoft.com/office/drawing/2014/main" id="{4D40001F-275D-437F-BC89-F99F554CBB38}"/>
              </a:ext>
            </a:extLst>
          </p:cNvPr>
          <p:cNvSpPr txBox="1">
            <a:spLocks/>
          </p:cNvSpPr>
          <p:nvPr/>
        </p:nvSpPr>
        <p:spPr>
          <a:xfrm>
            <a:off x="1521856" y="3891802"/>
            <a:ext cx="9148288" cy="20999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2C812"/>
                </a:solidFill>
                <a:effectLst/>
                <a:uLnTx/>
                <a:uFillTx/>
                <a:latin typeface="Segoe UI Light" panose="020B0502040204020203" pitchFamily="34" charset="0"/>
                <a:cs typeface="Segoe UI Light" panose="020B0502040204020203" pitchFamily="34" charset="0"/>
              </a:rPr>
              <a:t>(Number of Days in filter context) </a:t>
            </a: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(Number of Days in Year)</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	*</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SUM ( [Forecasted Sales] )</a:t>
            </a:r>
          </a:p>
        </p:txBody>
      </p:sp>
      <p:sp>
        <p:nvSpPr>
          <p:cNvPr id="7" name="Title 1">
            <a:extLst>
              <a:ext uri="{FF2B5EF4-FFF2-40B4-BE49-F238E27FC236}">
                <a16:creationId xmlns:a16="http://schemas.microsoft.com/office/drawing/2014/main" id="{3CCC92C3-BAC0-402B-9E18-4832EADC89A8}"/>
              </a:ext>
            </a:extLst>
          </p:cNvPr>
          <p:cNvSpPr txBox="1">
            <a:spLocks/>
          </p:cNvSpPr>
          <p:nvPr/>
        </p:nvSpPr>
        <p:spPr>
          <a:xfrm>
            <a:off x="268926" y="1389679"/>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2FB7CA1C-AD8C-4761-8CA1-EB9BB002D4F2}"/>
              </a:ext>
            </a:extLst>
          </p:cNvPr>
          <p:cNvSpPr txBox="1">
            <a:spLocks/>
          </p:cNvSpPr>
          <p:nvPr/>
        </p:nvSpPr>
        <p:spPr>
          <a:xfrm>
            <a:off x="798943" y="1881586"/>
            <a:ext cx="10363861"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When at the year level and viewed at the year level, then simply return the sum of the forecasted sales.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When at the day or month level, we need to use a weighted allocation. How many days are there in a year? 365 so </a:t>
            </a:r>
            <a:r>
              <a:rPr lang="en-US" sz="2400" dirty="0" err="1">
                <a:solidFill>
                  <a:prstClr val="white"/>
                </a:solidFill>
                <a:latin typeface="Segoe UI Light" panose="020B0502040204020203" pitchFamily="34" charset="0"/>
                <a:cs typeface="Segoe UI Light" panose="020B0502040204020203" pitchFamily="34" charset="0"/>
              </a:rPr>
              <a:t>devide</a:t>
            </a:r>
            <a:r>
              <a:rPr lang="en-US" sz="2400" dirty="0">
                <a:solidFill>
                  <a:prstClr val="white"/>
                </a:solidFill>
                <a:latin typeface="Segoe UI Light" panose="020B0502040204020203" pitchFamily="34" charset="0"/>
                <a:cs typeface="Segoe UI Light" panose="020B0502040204020203" pitchFamily="34" charset="0"/>
              </a:rPr>
              <a:t> by 365… Month 28, 30, 31, depends…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618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9C8C93A2-D19E-454B-9C61-67E76E238FB5}"/>
              </a:ext>
            </a:extLst>
          </p:cNvPr>
          <p:cNvPicPr>
            <a:picLocks noChangeAspect="1"/>
          </p:cNvPicPr>
          <p:nvPr/>
        </p:nvPicPr>
        <p:blipFill>
          <a:blip r:embed="rId5"/>
          <a:stretch>
            <a:fillRect/>
          </a:stretch>
        </p:blipFill>
        <p:spPr>
          <a:xfrm>
            <a:off x="2695100" y="2518554"/>
            <a:ext cx="6801799" cy="2657846"/>
          </a:xfrm>
          <a:prstGeom prst="rect">
            <a:avLst/>
          </a:prstGeom>
        </p:spPr>
      </p:pic>
      <p:sp>
        <p:nvSpPr>
          <p:cNvPr id="5" name="Title 1">
            <a:extLst>
              <a:ext uri="{FF2B5EF4-FFF2-40B4-BE49-F238E27FC236}">
                <a16:creationId xmlns:a16="http://schemas.microsoft.com/office/drawing/2014/main" id="{AD77D63D-0DAE-48DF-9C04-65809AB604D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Forecasted Sales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85F8DCDE-6FD7-4ED2-AC8D-BCA172018171}"/>
              </a:ext>
            </a:extLst>
          </p:cNvPr>
          <p:cNvGraphicFramePr>
            <a:graphicFrameLocks noGrp="1"/>
          </p:cNvGraphicFramePr>
          <p:nvPr>
            <p:extLst>
              <p:ext uri="{D42A27DB-BD31-4B8C-83A1-F6EECF244321}">
                <p14:modId xmlns:p14="http://schemas.microsoft.com/office/powerpoint/2010/main" val="69565256"/>
              </p:ext>
            </p:extLst>
          </p:nvPr>
        </p:nvGraphicFramePr>
        <p:xfrm>
          <a:off x="4307939" y="1563359"/>
          <a:ext cx="3576122" cy="567690"/>
        </p:xfrm>
        <a:graphic>
          <a:graphicData uri="http://schemas.openxmlformats.org/drawingml/2006/table">
            <a:tbl>
              <a:tblPr/>
              <a:tblGrid>
                <a:gridCol w="1349273">
                  <a:extLst>
                    <a:ext uri="{9D8B030D-6E8A-4147-A177-3AD203B41FA5}">
                      <a16:colId xmlns:a16="http://schemas.microsoft.com/office/drawing/2014/main" val="1694053242"/>
                    </a:ext>
                  </a:extLst>
                </a:gridCol>
                <a:gridCol w="1096970">
                  <a:extLst>
                    <a:ext uri="{9D8B030D-6E8A-4147-A177-3AD203B41FA5}">
                      <a16:colId xmlns:a16="http://schemas.microsoft.com/office/drawing/2014/main" val="565726670"/>
                    </a:ext>
                  </a:extLst>
                </a:gridCol>
                <a:gridCol w="1129879">
                  <a:extLst>
                    <a:ext uri="{9D8B030D-6E8A-4147-A177-3AD203B41FA5}">
                      <a16:colId xmlns:a16="http://schemas.microsoft.com/office/drawing/2014/main" val="3855503701"/>
                    </a:ext>
                  </a:extLst>
                </a:gridCol>
              </a:tblGrid>
              <a:tr h="190500">
                <a:tc>
                  <a:txBody>
                    <a:bodyPr/>
                    <a:lstStyle/>
                    <a:p>
                      <a:pPr algn="l" fontAlgn="b"/>
                      <a:r>
                        <a:rPr lang="en-US" sz="1800" b="1" i="0" u="none" strike="noStrike">
                          <a:solidFill>
                            <a:srgbClr val="FFFFFF"/>
                          </a:solidFill>
                          <a:effectLst/>
                          <a:latin typeface="Calibri" panose="020F0502020204030204" pitchFamily="34" charset="0"/>
                        </a:rPr>
                        <a:t>Region</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Year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Forecast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070400489"/>
                  </a:ext>
                </a:extLst>
              </a:tr>
              <a:tr h="190500">
                <a:tc>
                  <a:txBody>
                    <a:bodyPr/>
                    <a:lstStyle/>
                    <a:p>
                      <a:pPr algn="l" fontAlgn="b"/>
                      <a:r>
                        <a:rPr lang="en-US" sz="1800" b="0" i="0" u="none" strike="noStrike">
                          <a:solidFill>
                            <a:srgbClr val="000000"/>
                          </a:solidFill>
                          <a:effectLst/>
                          <a:latin typeface="Calibri" panose="020F0502020204030204" pitchFamily="34" charset="0"/>
                        </a:rPr>
                        <a:t>Australia</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a:solidFill>
                            <a:srgbClr val="000000"/>
                          </a:solidFill>
                          <a:effectLst/>
                          <a:latin typeface="Calibri" panose="020F0502020204030204" pitchFamily="34" charset="0"/>
                        </a:rPr>
                        <a:t>2005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dirty="0">
                          <a:solidFill>
                            <a:srgbClr val="000000"/>
                          </a:solidFill>
                          <a:effectLst/>
                          <a:latin typeface="Calibri" panose="020F0502020204030204" pitchFamily="34" charset="0"/>
                        </a:rPr>
                        <a:t>1250000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31293851"/>
                  </a:ext>
                </a:extLst>
              </a:tr>
            </a:tbl>
          </a:graphicData>
        </a:graphic>
      </p:graphicFrame>
    </p:spTree>
    <p:extLst>
      <p:ext uri="{BB962C8B-B14F-4D97-AF65-F5344CB8AC3E}">
        <p14:creationId xmlns:p14="http://schemas.microsoft.com/office/powerpoint/2010/main" val="4133038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Mismatching Granularity</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7</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haven’t taken an advanced DAX course, some of these concepts may be difficult. You may want to take a look at it.</a:t>
            </a:r>
          </a:p>
        </p:txBody>
      </p:sp>
    </p:spTree>
    <p:extLst>
      <p:ext uri="{BB962C8B-B14F-4D97-AF65-F5344CB8AC3E}">
        <p14:creationId xmlns:p14="http://schemas.microsoft.com/office/powerpoint/2010/main" val="93281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03G.pbix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771FF478-79FB-4A71-8D07-4541313ABBF2}"/>
              </a:ext>
            </a:extLst>
          </p:cNvPr>
          <p:cNvPicPr>
            <a:picLocks noChangeAspect="1"/>
          </p:cNvPicPr>
          <p:nvPr/>
        </p:nvPicPr>
        <p:blipFill>
          <a:blip r:embed="rId6"/>
          <a:stretch>
            <a:fillRect/>
          </a:stretch>
        </p:blipFill>
        <p:spPr>
          <a:xfrm>
            <a:off x="1971675" y="1500186"/>
            <a:ext cx="8248650" cy="3857625"/>
          </a:xfrm>
          <a:prstGeom prst="rect">
            <a:avLst/>
          </a:prstGeom>
        </p:spPr>
      </p:pic>
    </p:spTree>
    <p:extLst>
      <p:ext uri="{BB962C8B-B14F-4D97-AF65-F5344CB8AC3E}">
        <p14:creationId xmlns:p14="http://schemas.microsoft.com/office/powerpoint/2010/main" val="515395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11453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4563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6767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13605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2729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38899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83935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546033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38DD-46D8-4E72-B0A0-60AA2456340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F8138F34-37E8-4AF8-B3B1-7F9AB0345C6F}"/>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2655379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848120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459177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365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2310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6</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active relationship per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Inactive relationships don’t mean nothing unless you write DAX CALCULATE measure and the USERELATIONSHIP function. Otherwise, they lie dormant.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Not really built in support in Power BI, Tabular or Power Pivot.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Two options DAX and Multiple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DAX is our attempt at multiple measures.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also looked at the Ma</a:t>
            </a:r>
            <a:r>
              <a:rPr lang="en-US" sz="2400" dirty="0" err="1">
                <a:solidFill>
                  <a:prstClr val="white"/>
                </a:solidFill>
                <a:latin typeface="Segoe UI Light" panose="020B0502040204020203" pitchFamily="34" charset="0"/>
                <a:cs typeface="Segoe UI Light" panose="020B0502040204020203" pitchFamily="34" charset="0"/>
              </a:rPr>
              <a:t>trix</a:t>
            </a:r>
            <a:r>
              <a:rPr lang="en-US" sz="2400" dirty="0">
                <a:solidFill>
                  <a:prstClr val="white"/>
                </a:solidFill>
                <a:latin typeface="Segoe UI Light" panose="020B0502040204020203" pitchFamily="34" charset="0"/>
                <a:cs typeface="Segoe UI Light" panose="020B0502040204020203" pitchFamily="34" charset="0"/>
              </a:rPr>
              <a:t> visual for analytical insight.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128777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0FE75C-6D42-4179-AF5B-FAFCCFEF580F}"/>
              </a:ext>
            </a:extLst>
          </p:cNvPr>
          <p:cNvSpPr/>
          <p:nvPr/>
        </p:nvSpPr>
        <p:spPr>
          <a:xfrm>
            <a:off x="3560914" y="5530334"/>
            <a:ext cx="5070171" cy="369332"/>
          </a:xfrm>
          <a:prstGeom prst="rect">
            <a:avLst/>
          </a:prstGeom>
        </p:spPr>
        <p:txBody>
          <a:bodyPr wrap="none">
            <a:spAutoFit/>
          </a:bodyPr>
          <a:lstStyle/>
          <a:p>
            <a:r>
              <a:rPr lang="en-US" dirty="0"/>
              <a:t>We’re going to focus now more on Time Intelligence</a:t>
            </a:r>
          </a:p>
        </p:txBody>
      </p:sp>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E5A9BD24-1740-458E-BE1D-63021F0D67E3}"/>
              </a:ext>
            </a:extLst>
          </p:cNvPr>
          <p:cNvSpPr/>
          <p:nvPr/>
        </p:nvSpPr>
        <p:spPr>
          <a:xfrm>
            <a:off x="720481" y="5530334"/>
            <a:ext cx="10751053"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F965B-DD01-4E17-A3E2-576DC0B1993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16B9D9AD-748E-43D6-A8CC-9B031B85970C}"/>
              </a:ext>
            </a:extLst>
          </p:cNvPr>
          <p:cNvSpPr/>
          <p:nvPr/>
        </p:nvSpPr>
        <p:spPr>
          <a:xfrm>
            <a:off x="3681288" y="2542907"/>
            <a:ext cx="533400"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A852D28-B78A-4E18-89AA-8DD978A89390}"/>
              </a:ext>
            </a:extLst>
          </p:cNvPr>
          <p:cNvSpPr txBox="1"/>
          <p:nvPr/>
        </p:nvSpPr>
        <p:spPr>
          <a:xfrm>
            <a:off x="4509692" y="2542907"/>
            <a:ext cx="3693652" cy="1754326"/>
          </a:xfrm>
          <a:prstGeom prst="rect">
            <a:avLst/>
          </a:prstGeom>
          <a:noFill/>
        </p:spPr>
        <p:txBody>
          <a:bodyPr wrap="square" rtlCol="0">
            <a:spAutoFit/>
          </a:bodyPr>
          <a:lstStyle/>
          <a:p>
            <a:r>
              <a:rPr lang="en-US" u="sng" dirty="0">
                <a:solidFill>
                  <a:srgbClr val="FF0000"/>
                </a:solidFill>
              </a:rPr>
              <a:t>Request</a:t>
            </a:r>
            <a:r>
              <a:rPr lang="en-US" dirty="0">
                <a:solidFill>
                  <a:srgbClr val="FF0000"/>
                </a:solidFill>
              </a:rPr>
              <a:t>: List of products and the count of days that product sold on. </a:t>
            </a:r>
          </a:p>
          <a:p>
            <a:endParaRPr lang="en-US" dirty="0">
              <a:solidFill>
                <a:srgbClr val="FF0000"/>
              </a:solidFill>
            </a:endParaRPr>
          </a:p>
          <a:p>
            <a:r>
              <a:rPr lang="en-US" dirty="0">
                <a:solidFill>
                  <a:srgbClr val="FF0000"/>
                </a:solidFill>
              </a:rPr>
              <a:t>Notice values are identical. That is the count of the records in the date table.</a:t>
            </a:r>
          </a:p>
        </p:txBody>
      </p:sp>
      <p:sp>
        <p:nvSpPr>
          <p:cNvPr id="10" name="Rectangle 9">
            <a:extLst>
              <a:ext uri="{FF2B5EF4-FFF2-40B4-BE49-F238E27FC236}">
                <a16:creationId xmlns:a16="http://schemas.microsoft.com/office/drawing/2014/main" id="{3B383924-657F-4DCC-9BCB-FBD1D3DBC0D3}"/>
              </a:ext>
            </a:extLst>
          </p:cNvPr>
          <p:cNvSpPr/>
          <p:nvPr/>
        </p:nvSpPr>
        <p:spPr>
          <a:xfrm>
            <a:off x="521035" y="2542907"/>
            <a:ext cx="1636537"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1361-9ED8-433B-BE2E-358D475D584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4CAF-AC0B-4A84-8240-D0E70E9E350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8D709-3E42-43DC-93C6-D70A0021896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7F861EBB-645E-4C51-AE3B-4115DF2F24D4}"/>
              </a:ext>
            </a:extLst>
          </p:cNvPr>
          <p:cNvSpPr/>
          <p:nvPr/>
        </p:nvSpPr>
        <p:spPr>
          <a:xfrm>
            <a:off x="4008834" y="2542907"/>
            <a:ext cx="533400" cy="24195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A162ADE7-C198-4302-99AC-D9FA20D99E7C}"/>
              </a:ext>
            </a:extLst>
          </p:cNvPr>
          <p:cNvSpPr txBox="1"/>
          <p:nvPr/>
        </p:nvSpPr>
        <p:spPr>
          <a:xfrm>
            <a:off x="4837238" y="2542907"/>
            <a:ext cx="3693652" cy="2585323"/>
          </a:xfrm>
          <a:prstGeom prst="rect">
            <a:avLst/>
          </a:prstGeom>
          <a:noFill/>
        </p:spPr>
        <p:txBody>
          <a:bodyPr wrap="square" rtlCol="0">
            <a:spAutoFit/>
          </a:bodyPr>
          <a:lstStyle/>
          <a:p>
            <a:r>
              <a:rPr lang="en-US" u="sng" dirty="0">
                <a:solidFill>
                  <a:srgbClr val="00B050"/>
                </a:solidFill>
              </a:rPr>
              <a:t>Request</a:t>
            </a:r>
            <a:r>
              <a:rPr lang="en-US" dirty="0">
                <a:solidFill>
                  <a:srgbClr val="00B050"/>
                </a:solidFill>
              </a:rPr>
              <a:t>: List of products and the count of days that product sold on. </a:t>
            </a:r>
          </a:p>
          <a:p>
            <a:endParaRPr lang="en-US" dirty="0">
              <a:solidFill>
                <a:srgbClr val="00B050"/>
              </a:solidFill>
            </a:endParaRPr>
          </a:p>
          <a:p>
            <a:r>
              <a:rPr lang="en-US" dirty="0">
                <a:solidFill>
                  <a:srgbClr val="00B050"/>
                </a:solidFill>
              </a:rPr>
              <a:t>Now we see, correctly, exactly how many days each product sold.</a:t>
            </a:r>
          </a:p>
          <a:p>
            <a:endParaRPr lang="en-US" dirty="0">
              <a:solidFill>
                <a:srgbClr val="00B050"/>
              </a:solidFill>
            </a:endParaRPr>
          </a:p>
          <a:p>
            <a:r>
              <a:rPr lang="en-US" dirty="0">
                <a:solidFill>
                  <a:srgbClr val="FF0000"/>
                </a:solidFill>
              </a:rPr>
              <a:t>However, this will effect any time intelligence you have in your data model. Let me show you …</a:t>
            </a:r>
            <a:endParaRPr lang="en-US" dirty="0">
              <a:solidFill>
                <a:srgbClr val="00B050"/>
              </a:solidFill>
            </a:endParaRPr>
          </a:p>
        </p:txBody>
      </p:sp>
    </p:spTree>
    <p:extLst>
      <p:ext uri="{BB962C8B-B14F-4D97-AF65-F5344CB8AC3E}">
        <p14:creationId xmlns:p14="http://schemas.microsoft.com/office/powerpoint/2010/main" val="25334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74A-6ADD-40DE-9443-98FCBE6BB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1480672" y="2636647"/>
            <a:ext cx="1399162" cy="180922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We have Total Sales and Previous Year Sales.</a:t>
            </a:r>
          </a:p>
        </p:txBody>
      </p:sp>
    </p:spTree>
    <p:extLst>
      <p:ext uri="{BB962C8B-B14F-4D97-AF65-F5344CB8AC3E}">
        <p14:creationId xmlns:p14="http://schemas.microsoft.com/office/powerpoint/2010/main" val="1707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41DD0-1D95-483A-A17B-911C88B5BB1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9778CA4-7951-4F09-9602-E095E8FDC42D}"/>
              </a:ext>
            </a:extLst>
          </p:cNvPr>
          <p:cNvSpPr txBox="1"/>
          <p:nvPr/>
        </p:nvSpPr>
        <p:spPr>
          <a:xfrm>
            <a:off x="4858259" y="3233800"/>
            <a:ext cx="3465934" cy="646331"/>
          </a:xfrm>
          <a:prstGeom prst="rect">
            <a:avLst/>
          </a:prstGeom>
          <a:noFill/>
        </p:spPr>
        <p:txBody>
          <a:bodyPr wrap="square" rtlCol="0">
            <a:spAutoFit/>
          </a:bodyPr>
          <a:lstStyle/>
          <a:p>
            <a:r>
              <a:rPr lang="en-US" dirty="0">
                <a:solidFill>
                  <a:srgbClr val="7030A0"/>
                </a:solidFill>
              </a:rPr>
              <a:t>You can see the Calculated Measure DAX formula for PY Sales.</a:t>
            </a:r>
          </a:p>
        </p:txBody>
      </p:sp>
      <p:cxnSp>
        <p:nvCxnSpPr>
          <p:cNvPr id="9" name="Straight Arrow Connector 8">
            <a:extLst>
              <a:ext uri="{FF2B5EF4-FFF2-40B4-BE49-F238E27FC236}">
                <a16:creationId xmlns:a16="http://schemas.microsoft.com/office/drawing/2014/main" id="{3AC23BC6-DA21-4340-B8E6-5DA53A362AB2}"/>
              </a:ext>
            </a:extLst>
          </p:cNvPr>
          <p:cNvCxnSpPr>
            <a:cxnSpLocks/>
            <a:stCxn id="5" idx="1"/>
          </p:cNvCxnSpPr>
          <p:nvPr/>
        </p:nvCxnSpPr>
        <p:spPr>
          <a:xfrm flipH="1" flipV="1">
            <a:off x="2714625" y="2143129"/>
            <a:ext cx="2143634" cy="14138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75F32-7CBE-4F56-9588-DCC17605EE05}"/>
              </a:ext>
            </a:extLst>
          </p:cNvPr>
          <p:cNvCxnSpPr>
            <a:cxnSpLocks/>
            <a:stCxn id="5" idx="3"/>
          </p:cNvCxnSpPr>
          <p:nvPr/>
        </p:nvCxnSpPr>
        <p:spPr>
          <a:xfrm flipV="1">
            <a:off x="8324193" y="2733679"/>
            <a:ext cx="2372382" cy="82328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6F605E-6679-4981-8D9E-3270166FCB7C}"/>
              </a:ext>
            </a:extLst>
          </p:cNvPr>
          <p:cNvSpPr txBox="1"/>
          <p:nvPr/>
        </p:nvSpPr>
        <p:spPr>
          <a:xfrm>
            <a:off x="7886700" y="6514199"/>
            <a:ext cx="3859451" cy="338554"/>
          </a:xfrm>
          <a:prstGeom prst="rect">
            <a:avLst/>
          </a:prstGeom>
          <a:noFill/>
        </p:spPr>
        <p:txBody>
          <a:bodyPr wrap="square" rtlCol="0">
            <a:spAutoFit/>
          </a:bodyPr>
          <a:lstStyle/>
          <a:p>
            <a:pPr algn="r"/>
            <a:r>
              <a:rPr lang="en-US" sz="800" dirty="0"/>
              <a:t>Learn More: </a:t>
            </a:r>
          </a:p>
          <a:p>
            <a:pPr algn="r"/>
            <a:r>
              <a:rPr lang="en-US" sz="800" dirty="0">
                <a:hlinkClick r:id="rId6"/>
              </a:rPr>
              <a:t>https://docs.microsoft.com/dax/sameperiodlastyear-function-dax</a:t>
            </a:r>
            <a:endParaRPr lang="en-US" sz="800" dirty="0"/>
          </a:p>
        </p:txBody>
      </p:sp>
    </p:spTree>
    <p:extLst>
      <p:ext uri="{BB962C8B-B14F-4D97-AF65-F5344CB8AC3E}">
        <p14:creationId xmlns:p14="http://schemas.microsoft.com/office/powerpoint/2010/main" val="162158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Next: Remove filter by United Kingdom </a:t>
            </a:r>
          </a:p>
        </p:txBody>
      </p:sp>
    </p:spTree>
    <p:extLst>
      <p:ext uri="{BB962C8B-B14F-4D97-AF65-F5344CB8AC3E}">
        <p14:creationId xmlns:p14="http://schemas.microsoft.com/office/powerpoint/2010/main" val="22074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8050-3BF3-4CD2-9750-62A632EA5E5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32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83B3A-2C8B-4190-9C83-9B857CF6430F}"/>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BD4B28A-BAC0-4999-A9E1-2FDBC5A7E027}"/>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42100EC-0CF3-4E58-B425-C12FE21481B5}"/>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B72F02-055C-498F-A7D5-ABF6A7FEB520}"/>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FF0000"/>
                </a:solidFill>
              </a:rPr>
              <a:t>No issues there, until you filter back by a Country or a Product.</a:t>
            </a:r>
          </a:p>
        </p:txBody>
      </p:sp>
    </p:spTree>
    <p:extLst>
      <p:ext uri="{BB962C8B-B14F-4D97-AF65-F5344CB8AC3E}">
        <p14:creationId xmlns:p14="http://schemas.microsoft.com/office/powerpoint/2010/main" val="2521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02533-91C1-4BFE-8E16-062DAEDC276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AFF1A8B3-26B7-433C-890A-1F229B8F54F9}"/>
              </a:ext>
            </a:extLst>
          </p:cNvPr>
          <p:cNvSpPr/>
          <p:nvPr/>
        </p:nvSpPr>
        <p:spPr>
          <a:xfrm>
            <a:off x="3200399" y="1986035"/>
            <a:ext cx="530129" cy="376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6A4483-FACC-4F1E-941F-6C9D536CEA5C}"/>
              </a:ext>
            </a:extLst>
          </p:cNvPr>
          <p:cNvSpPr txBox="1"/>
          <p:nvPr/>
        </p:nvSpPr>
        <p:spPr>
          <a:xfrm>
            <a:off x="4837238" y="2542907"/>
            <a:ext cx="3693652" cy="369332"/>
          </a:xfrm>
          <a:prstGeom prst="rect">
            <a:avLst/>
          </a:prstGeom>
          <a:noFill/>
        </p:spPr>
        <p:txBody>
          <a:bodyPr wrap="square" rtlCol="0">
            <a:spAutoFit/>
          </a:bodyPr>
          <a:lstStyle/>
          <a:p>
            <a:r>
              <a:rPr lang="en-US" dirty="0">
                <a:solidFill>
                  <a:srgbClr val="FF0000"/>
                </a:solidFill>
              </a:rPr>
              <a:t>Click United Kingdom and boom!</a:t>
            </a:r>
          </a:p>
        </p:txBody>
      </p:sp>
      <p:pic>
        <p:nvPicPr>
          <p:cNvPr id="3" name="Picture 2">
            <a:extLst>
              <a:ext uri="{FF2B5EF4-FFF2-40B4-BE49-F238E27FC236}">
                <a16:creationId xmlns:a16="http://schemas.microsoft.com/office/drawing/2014/main" id="{1384CCC4-8F28-43AA-BA13-8554EE8CB2B4}"/>
              </a:ext>
            </a:extLst>
          </p:cNvPr>
          <p:cNvPicPr>
            <a:picLocks noChangeAspect="1"/>
          </p:cNvPicPr>
          <p:nvPr/>
        </p:nvPicPr>
        <p:blipFill>
          <a:blip r:embed="rId6"/>
          <a:stretch>
            <a:fillRect/>
          </a:stretch>
        </p:blipFill>
        <p:spPr>
          <a:xfrm>
            <a:off x="3900487" y="2176462"/>
            <a:ext cx="4391025" cy="2505075"/>
          </a:xfrm>
          <a:prstGeom prst="rect">
            <a:avLst/>
          </a:prstGeom>
        </p:spPr>
      </p:pic>
      <p:pic>
        <p:nvPicPr>
          <p:cNvPr id="9" name="Graphic 8" descr="Line Arrow: Clockwise curve">
            <a:extLst>
              <a:ext uri="{FF2B5EF4-FFF2-40B4-BE49-F238E27FC236}">
                <a16:creationId xmlns:a16="http://schemas.microsoft.com/office/drawing/2014/main" id="{B1AC7146-255E-487E-8A82-5517B3414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flipV="1">
            <a:off x="2629300" y="3964782"/>
            <a:ext cx="914400" cy="914400"/>
          </a:xfrm>
          <a:prstGeom prst="rect">
            <a:avLst/>
          </a:prstGeom>
        </p:spPr>
      </p:pic>
      <p:sp>
        <p:nvSpPr>
          <p:cNvPr id="10" name="TextBox 9">
            <a:extLst>
              <a:ext uri="{FF2B5EF4-FFF2-40B4-BE49-F238E27FC236}">
                <a16:creationId xmlns:a16="http://schemas.microsoft.com/office/drawing/2014/main" id="{39A4DB84-E211-4400-A748-8D8ABC8FF689}"/>
              </a:ext>
            </a:extLst>
          </p:cNvPr>
          <p:cNvSpPr txBox="1"/>
          <p:nvPr/>
        </p:nvSpPr>
        <p:spPr>
          <a:xfrm>
            <a:off x="3900487" y="4680108"/>
            <a:ext cx="4452909" cy="646331"/>
          </a:xfrm>
          <a:prstGeom prst="rect">
            <a:avLst/>
          </a:prstGeom>
          <a:noFill/>
        </p:spPr>
        <p:txBody>
          <a:bodyPr wrap="square" rtlCol="0">
            <a:spAutoFit/>
          </a:bodyPr>
          <a:lstStyle/>
          <a:p>
            <a:r>
              <a:rPr lang="en-US" dirty="0">
                <a:solidFill>
                  <a:srgbClr val="FF0000"/>
                </a:solidFill>
              </a:rPr>
              <a:t>In other words, we must have all dates of the entire year for the entire date range.</a:t>
            </a:r>
          </a:p>
        </p:txBody>
      </p:sp>
      <p:sp>
        <p:nvSpPr>
          <p:cNvPr id="4" name="Rectangle 3">
            <a:extLst>
              <a:ext uri="{FF2B5EF4-FFF2-40B4-BE49-F238E27FC236}">
                <a16:creationId xmlns:a16="http://schemas.microsoft.com/office/drawing/2014/main" id="{69E76CFD-3201-4795-B1CE-CBDCE32C04C5}"/>
              </a:ext>
            </a:extLst>
          </p:cNvPr>
          <p:cNvSpPr/>
          <p:nvPr/>
        </p:nvSpPr>
        <p:spPr>
          <a:xfrm>
            <a:off x="495700" y="5314060"/>
            <a:ext cx="8035190" cy="923330"/>
          </a:xfrm>
          <a:prstGeom prst="rect">
            <a:avLst/>
          </a:prstGeom>
        </p:spPr>
        <p:txBody>
          <a:bodyPr wrap="square">
            <a:spAutoFit/>
          </a:bodyPr>
          <a:lstStyle/>
          <a:p>
            <a:r>
              <a:rPr lang="en-US" u="sng" dirty="0">
                <a:solidFill>
                  <a:srgbClr val="FF0000"/>
                </a:solidFill>
              </a:rPr>
              <a:t>Takeaway</a:t>
            </a:r>
            <a:r>
              <a:rPr lang="en-US" dirty="0">
                <a:solidFill>
                  <a:srgbClr val="FF0000"/>
                </a:solidFill>
              </a:rPr>
              <a:t>:  Do not turn-on bi-directional filtering to your date table. If need both, then bring-in a 2</a:t>
            </a:r>
            <a:r>
              <a:rPr lang="en-US" baseline="30000" dirty="0">
                <a:solidFill>
                  <a:srgbClr val="FF0000"/>
                </a:solidFill>
              </a:rPr>
              <a:t>nd</a:t>
            </a:r>
            <a:r>
              <a:rPr lang="en-US" dirty="0">
                <a:solidFill>
                  <a:srgbClr val="FF0000"/>
                </a:solidFill>
              </a:rPr>
              <a:t> date table &amp; configure calculations of that table but it can cause confusion to your users. Or, you can build many to many calculations using DAX.</a:t>
            </a:r>
          </a:p>
        </p:txBody>
      </p:sp>
    </p:spTree>
    <p:extLst>
      <p:ext uri="{BB962C8B-B14F-4D97-AF65-F5344CB8AC3E}">
        <p14:creationId xmlns:p14="http://schemas.microsoft.com/office/powerpoint/2010/main" val="11544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A35452B-A6B9-4CA1-AB50-F395BE9047C2}"/>
              </a:ext>
            </a:extLst>
          </p:cNvPr>
          <p:cNvPicPr>
            <a:picLocks noChangeAspect="1"/>
          </p:cNvPicPr>
          <p:nvPr/>
        </p:nvPicPr>
        <p:blipFill>
          <a:blip r:embed="rId5"/>
          <a:stretch>
            <a:fillRect/>
          </a:stretch>
        </p:blipFill>
        <p:spPr>
          <a:xfrm>
            <a:off x="0" y="2677"/>
            <a:ext cx="12192000" cy="6852646"/>
          </a:xfrm>
          <a:prstGeom prst="rect">
            <a:avLst/>
          </a:prstGeom>
        </p:spPr>
      </p:pic>
    </p:spTree>
    <p:extLst>
      <p:ext uri="{BB962C8B-B14F-4D97-AF65-F5344CB8AC3E}">
        <p14:creationId xmlns:p14="http://schemas.microsoft.com/office/powerpoint/2010/main" val="675380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lang="en-US" sz="2400" dirty="0">
                <a:solidFill>
                  <a:prstClr val="white"/>
                </a:solidFill>
                <a:latin typeface="Segoe UI Light" panose="020B0502040204020203" pitchFamily="34" charset="0"/>
                <a:cs typeface="Segoe UI Light" panose="020B0502040204020203" pitchFamily="34" charset="0"/>
              </a:rPr>
              <a:t>Span range of possible dates</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a:t>
            </a:r>
            <a:r>
              <a:rPr lang="en-US" sz="2400" dirty="0">
                <a:solidFill>
                  <a:prstClr val="white"/>
                </a:solidFill>
                <a:latin typeface="Segoe UI Light" panose="020B0502040204020203" pitchFamily="34" charset="0"/>
                <a:cs typeface="Segoe UI Light" panose="020B0502040204020203" pitchFamily="34" charset="0"/>
              </a:rPr>
              <a:t>that Microsoft has put into Power BI</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lvl="0">
              <a:defRPr/>
            </a:pPr>
            <a:r>
              <a:rPr lang="en-US" sz="2400" dirty="0">
                <a:solidFill>
                  <a:prstClr val="white"/>
                </a:solidFill>
                <a:latin typeface="Segoe UI Light" panose="020B0502040204020203" pitchFamily="34" charset="0"/>
                <a:cs typeface="Segoe UI Light" panose="020B0502040204020203" pitchFamily="34" charset="0"/>
              </a:rPr>
              <a:t>Note, additional date tables can consume more memory in your model. The other option via DAX to calculate the measure would per attribute </a:t>
            </a:r>
            <a:r>
              <a:rPr lang="en-US" sz="2400" dirty="0" err="1">
                <a:solidFill>
                  <a:prstClr val="white"/>
                </a:solidFill>
                <a:latin typeface="Segoe UI Light" panose="020B0502040204020203" pitchFamily="34" charset="0"/>
                <a:cs typeface="Segoe UI Light" panose="020B0502040204020203" pitchFamily="34" charset="0"/>
              </a:rPr>
              <a:t>ie</a:t>
            </a:r>
            <a:r>
              <a:rPr lang="en-US" sz="2400" dirty="0">
                <a:solidFill>
                  <a:prstClr val="white"/>
                </a:solidFill>
                <a:latin typeface="Segoe UI Light" panose="020B0502040204020203" pitchFamily="34" charset="0"/>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84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 </a:t>
            </a:r>
            <a:r>
              <a:rPr lang="en-US" sz="4400" dirty="0">
                <a:solidFill>
                  <a:srgbClr val="FFFFFF"/>
                </a:solidFill>
                <a:latin typeface="Segoe UI Light" panose="020B0502040204020203" pitchFamily="34" charset="0"/>
                <a:cs typeface="Segoe UI Light" panose="020B0502040204020203" pitchFamily="34" charset="0"/>
              </a:rPr>
              <a:t>with DAX</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F0CF943E-85A8-49AE-BEB5-93FF18B493D8}"/>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348017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Cross-Filtering with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350620"/>
            <a:ext cx="11476934" cy="11780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how the model looks like when</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we enable cross-filtering. But, when we looked at one of our report visuals that had time intelligence, it no longer worked. </a:t>
            </a:r>
            <a:r>
              <a:rPr lang="en-US" sz="2000" dirty="0">
                <a:solidFill>
                  <a:prstClr val="white"/>
                </a:solidFill>
                <a:latin typeface="Segoe UI Light" panose="020B0502040204020203" pitchFamily="34" charset="0"/>
                <a:cs typeface="Segoe UI Light" panose="020B0502040204020203" pitchFamily="34" charset="0"/>
              </a:rPr>
              <a:t>We know that we don’t want to turn on both directions. Before, Microsoft introduced bi-directional filtering, we handled this using DAX in a couple lines of code specially with the Calculate function.</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Enabled</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4" name="Picture 13">
            <a:extLst>
              <a:ext uri="{FF2B5EF4-FFF2-40B4-BE49-F238E27FC236}">
                <a16:creationId xmlns:a16="http://schemas.microsoft.com/office/drawing/2014/main" id="{E79949B1-5E29-42D5-AB7B-4AED5EC1E54E}"/>
              </a:ext>
            </a:extLst>
          </p:cNvPr>
          <p:cNvPicPr>
            <a:picLocks noChangeAspect="1"/>
          </p:cNvPicPr>
          <p:nvPr/>
        </p:nvPicPr>
        <p:blipFill rotWithShape="1">
          <a:blip r:embed="rId5"/>
          <a:srcRect l="4193" t="32542" r="63307" b="24044"/>
          <a:stretch/>
        </p:blipFill>
        <p:spPr>
          <a:xfrm>
            <a:off x="793007" y="2176462"/>
            <a:ext cx="3962400" cy="2974975"/>
          </a:xfrm>
          <a:prstGeom prst="rect">
            <a:avLst/>
          </a:prstGeom>
        </p:spPr>
      </p:pic>
      <p:pic>
        <p:nvPicPr>
          <p:cNvPr id="15" name="Picture 14">
            <a:extLst>
              <a:ext uri="{FF2B5EF4-FFF2-40B4-BE49-F238E27FC236}">
                <a16:creationId xmlns:a16="http://schemas.microsoft.com/office/drawing/2014/main" id="{C111F9C6-FC74-454E-9A8C-1457420F16D4}"/>
              </a:ext>
            </a:extLst>
          </p:cNvPr>
          <p:cNvPicPr>
            <a:picLocks noChangeAspect="1"/>
          </p:cNvPicPr>
          <p:nvPr/>
        </p:nvPicPr>
        <p:blipFill>
          <a:blip r:embed="rId6"/>
          <a:stretch>
            <a:fillRect/>
          </a:stretch>
        </p:blipFill>
        <p:spPr>
          <a:xfrm>
            <a:off x="7007968" y="2176462"/>
            <a:ext cx="4391025" cy="2505075"/>
          </a:xfrm>
          <a:prstGeom prst="rect">
            <a:avLst/>
          </a:prstGeom>
        </p:spPr>
      </p:pic>
    </p:spTree>
    <p:extLst>
      <p:ext uri="{BB962C8B-B14F-4D97-AF65-F5344CB8AC3E}">
        <p14:creationId xmlns:p14="http://schemas.microsoft.com/office/powerpoint/2010/main" val="28952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700" dirty="0">
                <a:solidFill>
                  <a:prstClr val="white"/>
                </a:solidFill>
                <a:latin typeface="Segoe UI Light" panose="020B0502040204020203" pitchFamily="34" charset="0"/>
                <a:cs typeface="Segoe UI Light" panose="020B0502040204020203" pitchFamily="34" charset="0"/>
              </a:rPr>
              <a:t>Many to Many support with DAX</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Pseudo Code: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 (</a:t>
            </a:r>
          </a:p>
          <a:p>
            <a:pPr lvl="0">
              <a:defRPr/>
            </a:pPr>
            <a:r>
              <a:rPr lang="en-US" sz="1800" dirty="0">
                <a:solidFill>
                  <a:prstClr val="white"/>
                </a:solidFill>
                <a:latin typeface="Consolas" panose="020B0609020204030204" pitchFamily="49" charset="0"/>
                <a:cs typeface="Segoe UI Light" panose="020B0502040204020203" pitchFamily="34" charset="0"/>
              </a:rPr>
              <a:t>    &lt;Aggregate&gt;, </a:t>
            </a:r>
          </a:p>
          <a:p>
            <a:pPr lvl="0">
              <a:defRPr/>
            </a:pPr>
            <a:r>
              <a:rPr lang="en-US" sz="1800" dirty="0">
                <a:solidFill>
                  <a:prstClr val="white"/>
                </a:solidFill>
                <a:latin typeface="Consolas" panose="020B0609020204030204" pitchFamily="49" charset="0"/>
                <a:cs typeface="Segoe UI Light" panose="020B0502040204020203" pitchFamily="34" charset="0"/>
              </a:rPr>
              <a:t>    &lt;Bridge Table&gt;)</a:t>
            </a:r>
          </a:p>
        </p:txBody>
      </p:sp>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3835021"/>
            <a:ext cx="11476934" cy="27571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panose="020B0702040204020203" pitchFamily="34" charset="0"/>
                <a:cs typeface="Segoe UI Semibold" panose="020B0702040204020203" pitchFamily="34" charset="0"/>
              </a:rPr>
              <a:t>More Info:</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Take essentially our aggregation, whatever it is, and wrap that around the calculate statement. The calculate is going to take that aggregation as the first parameter. The second, parameter is very simple. It just the name of the bridge table in your data model. For the most part, we don’t use this code anymore since bi-directional support was made available. However, in a situation like this Calculate is going to be very good.</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4737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Many to Many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3</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FC8F4FF-3383-455F-B388-8547D445DB19}"/>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120861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03C.pbix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7C4726B-B5C1-47AD-8EF6-3A58FE65A13E}"/>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778323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50F83-1233-41B1-9205-4C33E7DFC954}"/>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C45C4DF-7C15-484A-9D0C-9DD451F7B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10146018" y="3871747"/>
            <a:ext cx="914400" cy="914400"/>
          </a:xfrm>
          <a:prstGeom prst="rect">
            <a:avLst/>
          </a:prstGeom>
        </p:spPr>
      </p:pic>
      <p:sp>
        <p:nvSpPr>
          <p:cNvPr id="10" name="TextBox 9">
            <a:extLst>
              <a:ext uri="{FF2B5EF4-FFF2-40B4-BE49-F238E27FC236}">
                <a16:creationId xmlns:a16="http://schemas.microsoft.com/office/drawing/2014/main" id="{F29E72E0-777E-498E-BE1E-31991663A613}"/>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18807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72783-01D8-4D2D-9402-34725AF5DE57}"/>
              </a:ext>
            </a:extLst>
          </p:cNvPr>
          <p:cNvPicPr>
            <a:picLocks noChangeAspect="1"/>
          </p:cNvPicPr>
          <p:nvPr/>
        </p:nvPicPr>
        <p:blipFill>
          <a:blip r:embed="rId3"/>
          <a:stretch>
            <a:fillRect/>
          </a:stretch>
        </p:blipFill>
        <p:spPr>
          <a:xfrm>
            <a:off x="0" y="5354"/>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38168C4D-1285-462D-B6BB-E78D18211C2B}"/>
              </a:ext>
            </a:extLst>
          </p:cNvPr>
          <p:cNvSpPr/>
          <p:nvPr/>
        </p:nvSpPr>
        <p:spPr>
          <a:xfrm>
            <a:off x="8012312" y="3867150"/>
            <a:ext cx="2174676"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255CDDE-7CB3-4C50-BCD3-70F9CD3B6368}"/>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93014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4A8D8-D90E-461C-8EE6-C03E6E04832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90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579D1-B8CD-491E-AE0B-A702E056DA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764109" y="293687"/>
            <a:ext cx="788592"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flipV="1">
            <a:off x="802067" y="1106992"/>
            <a:ext cx="914400" cy="914400"/>
          </a:xfrm>
          <a:prstGeom prst="rect">
            <a:avLst/>
          </a:prstGeom>
        </p:spPr>
      </p:pic>
      <p:sp>
        <p:nvSpPr>
          <p:cNvPr id="3" name="Rectangle 2">
            <a:extLst>
              <a:ext uri="{FF2B5EF4-FFF2-40B4-BE49-F238E27FC236}">
                <a16:creationId xmlns:a16="http://schemas.microsoft.com/office/drawing/2014/main" id="{461577B3-5939-4976-A981-596EA9A507A5}"/>
              </a:ext>
            </a:extLst>
          </p:cNvPr>
          <p:cNvSpPr/>
          <p:nvPr/>
        </p:nvSpPr>
        <p:spPr>
          <a:xfrm>
            <a:off x="4503760" y="2828835"/>
            <a:ext cx="4017939" cy="1200329"/>
          </a:xfrm>
          <a:prstGeom prst="rect">
            <a:avLst/>
          </a:prstGeom>
        </p:spPr>
        <p:txBody>
          <a:bodyPr wrap="square">
            <a:spAutoFit/>
          </a:bodyPr>
          <a:lstStyle/>
          <a:p>
            <a:pPr lvl="0">
              <a:defRPr/>
            </a:pPr>
            <a:r>
              <a:rPr lang="en-US" dirty="0">
                <a:solidFill>
                  <a:srgbClr val="00B050"/>
                </a:solidFill>
              </a:rPr>
              <a:t>To solve a problem like this, we say first we just need to count the number of rows in my date table. So we create a New Measure.</a:t>
            </a:r>
          </a:p>
        </p:txBody>
      </p:sp>
    </p:spTree>
    <p:extLst>
      <p:ext uri="{BB962C8B-B14F-4D97-AF65-F5344CB8AC3E}">
        <p14:creationId xmlns:p14="http://schemas.microsoft.com/office/powerpoint/2010/main" val="3154614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A41746E8-739F-402B-9DD3-FE370172D210}"/>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26932B30-E180-4C4F-B790-AFF6D8D69F51}"/>
              </a:ext>
            </a:extLst>
          </p:cNvPr>
          <p:cNvSpPr/>
          <p:nvPr/>
        </p:nvSpPr>
        <p:spPr>
          <a:xfrm>
            <a:off x="2347414" y="1764327"/>
            <a:ext cx="4449171" cy="1477328"/>
          </a:xfrm>
          <a:prstGeom prst="rect">
            <a:avLst/>
          </a:prstGeom>
        </p:spPr>
        <p:txBody>
          <a:bodyPr wrap="square">
            <a:spAutoFit/>
          </a:bodyPr>
          <a:lstStyle/>
          <a:p>
            <a:pPr lvl="0">
              <a:defRPr/>
            </a:pPr>
            <a:r>
              <a:rPr lang="en-US" dirty="0">
                <a:solidFill>
                  <a:srgbClr val="00B050"/>
                </a:solidFill>
              </a:rPr>
              <a:t>We’re going to say Days Sold, not Days Product Sold because it can have multiple usage. </a:t>
            </a:r>
          </a:p>
          <a:p>
            <a:pPr lvl="0">
              <a:defRPr/>
            </a:pPr>
            <a:endParaRPr lang="en-US" dirty="0">
              <a:solidFill>
                <a:srgbClr val="00B050"/>
              </a:solidFill>
            </a:endParaRPr>
          </a:p>
          <a:p>
            <a:pPr lvl="0">
              <a:defRPr/>
            </a:pPr>
            <a:r>
              <a:rPr lang="en-US" u="sng" dirty="0">
                <a:solidFill>
                  <a:srgbClr val="00B050"/>
                </a:solidFill>
              </a:rPr>
              <a:t>Tip</a:t>
            </a:r>
            <a:r>
              <a:rPr lang="en-US" dirty="0">
                <a:solidFill>
                  <a:srgbClr val="00B050"/>
                </a:solidFill>
              </a:rPr>
              <a:t>: press Shift + Enter to break the line.</a:t>
            </a:r>
          </a:p>
        </p:txBody>
      </p:sp>
    </p:spTree>
    <p:extLst>
      <p:ext uri="{BB962C8B-B14F-4D97-AF65-F5344CB8AC3E}">
        <p14:creationId xmlns:p14="http://schemas.microsoft.com/office/powerpoint/2010/main" val="297170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C5662-1D08-40CE-9D3B-EC2BC70EC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686A8-0737-4994-BACA-6CA50A8089E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CA74D68-167D-43E7-A223-2E2B32E7C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3536380" y="1064130"/>
            <a:ext cx="914400" cy="914400"/>
          </a:xfrm>
          <a:prstGeom prst="rect">
            <a:avLst/>
          </a:prstGeom>
        </p:spPr>
      </p:pic>
      <p:sp>
        <p:nvSpPr>
          <p:cNvPr id="9" name="Rectangle 8">
            <a:extLst>
              <a:ext uri="{FF2B5EF4-FFF2-40B4-BE49-F238E27FC236}">
                <a16:creationId xmlns:a16="http://schemas.microsoft.com/office/drawing/2014/main" id="{9E375F7E-8FF9-4C4D-A16F-4B13828C2984}"/>
              </a:ext>
            </a:extLst>
          </p:cNvPr>
          <p:cNvSpPr/>
          <p:nvPr/>
        </p:nvSpPr>
        <p:spPr>
          <a:xfrm>
            <a:off x="551543" y="1839217"/>
            <a:ext cx="3677557" cy="369332"/>
          </a:xfrm>
          <a:prstGeom prst="rect">
            <a:avLst/>
          </a:prstGeom>
        </p:spPr>
        <p:txBody>
          <a:bodyPr wrap="square">
            <a:spAutoFit/>
          </a:bodyPr>
          <a:lstStyle/>
          <a:p>
            <a:pPr lvl="0">
              <a:defRPr/>
            </a:pPr>
            <a:r>
              <a:rPr lang="en-US" u="sng" dirty="0">
                <a:solidFill>
                  <a:srgbClr val="00B050"/>
                </a:solidFill>
              </a:rPr>
              <a:t>Benefit</a:t>
            </a:r>
            <a:r>
              <a:rPr lang="en-US" dirty="0">
                <a:solidFill>
                  <a:srgbClr val="00B050"/>
                </a:solidFill>
              </a:rPr>
              <a:t>: Measures can be formatted.</a:t>
            </a:r>
          </a:p>
        </p:txBody>
      </p:sp>
      <p:sp>
        <p:nvSpPr>
          <p:cNvPr id="3" name="Rectangle 2">
            <a:extLst>
              <a:ext uri="{FF2B5EF4-FFF2-40B4-BE49-F238E27FC236}">
                <a16:creationId xmlns:a16="http://schemas.microsoft.com/office/drawing/2014/main" id="{D742F4A7-562A-4DAA-B0F6-666FEBD7886B}"/>
              </a:ext>
            </a:extLst>
          </p:cNvPr>
          <p:cNvSpPr/>
          <p:nvPr/>
        </p:nvSpPr>
        <p:spPr>
          <a:xfrm>
            <a:off x="5081200" y="2590096"/>
            <a:ext cx="3211900" cy="2308324"/>
          </a:xfrm>
          <a:prstGeom prst="rect">
            <a:avLst/>
          </a:prstGeom>
        </p:spPr>
        <p:txBody>
          <a:bodyPr wrap="square">
            <a:spAutoFit/>
          </a:bodyPr>
          <a:lstStyle/>
          <a:p>
            <a:r>
              <a:rPr lang="en-US" dirty="0">
                <a:solidFill>
                  <a:srgbClr val="00B050"/>
                </a:solidFill>
              </a:rPr>
              <a:t>After adding the field to our visual we’re getting the same result.</a:t>
            </a:r>
          </a:p>
          <a:p>
            <a:endParaRPr lang="en-US" dirty="0">
              <a:solidFill>
                <a:srgbClr val="00B050"/>
              </a:solidFill>
            </a:endParaRPr>
          </a:p>
          <a:p>
            <a:r>
              <a:rPr lang="en-US" dirty="0">
                <a:solidFill>
                  <a:srgbClr val="00B050"/>
                </a:solidFill>
              </a:rPr>
              <a:t>Now we can remove DateKey and </a:t>
            </a:r>
            <a:r>
              <a:rPr lang="en-US" b="1" dirty="0">
                <a:solidFill>
                  <a:srgbClr val="00B050"/>
                </a:solidFill>
              </a:rPr>
              <a:t>use the new DAX calculated measure</a:t>
            </a:r>
            <a:r>
              <a:rPr lang="en-US" dirty="0">
                <a:solidFill>
                  <a:srgbClr val="00B050"/>
                </a:solidFill>
              </a:rPr>
              <a:t> as the recommended method.</a:t>
            </a:r>
          </a:p>
        </p:txBody>
      </p:sp>
    </p:spTree>
    <p:extLst>
      <p:ext uri="{BB962C8B-B14F-4D97-AF65-F5344CB8AC3E}">
        <p14:creationId xmlns:p14="http://schemas.microsoft.com/office/powerpoint/2010/main" val="423765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9F4BADA-D069-4C63-82EC-82E18B37441F}"/>
              </a:ext>
            </a:extLst>
          </p:cNvPr>
          <p:cNvPicPr>
            <a:picLocks noChangeAspect="1"/>
          </p:cNvPicPr>
          <p:nvPr/>
        </p:nvPicPr>
        <p:blipFill>
          <a:blip r:embed="rId5"/>
          <a:stretch>
            <a:fillRect/>
          </a:stretch>
        </p:blipFill>
        <p:spPr>
          <a:xfrm>
            <a:off x="0" y="2677"/>
            <a:ext cx="12192000" cy="6852646"/>
          </a:xfrm>
          <a:prstGeom prst="rect">
            <a:avLst/>
          </a:prstGeom>
        </p:spPr>
      </p:pic>
      <p:sp>
        <p:nvSpPr>
          <p:cNvPr id="6" name="Rectangle 5">
            <a:extLst>
              <a:ext uri="{FF2B5EF4-FFF2-40B4-BE49-F238E27FC236}">
                <a16:creationId xmlns:a16="http://schemas.microsoft.com/office/drawing/2014/main" id="{DEE82842-6B2B-4678-821F-9F9EC19BEF3D}"/>
              </a:ext>
            </a:extLst>
          </p:cNvPr>
          <p:cNvSpPr/>
          <p:nvPr/>
        </p:nvSpPr>
        <p:spPr>
          <a:xfrm>
            <a:off x="10172700" y="4357687"/>
            <a:ext cx="236220"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87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BAA55-8053-4DE7-B182-C82D0204360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568A774-7F55-4F8E-BE6F-486069592A3D}"/>
              </a:ext>
            </a:extLst>
          </p:cNvPr>
          <p:cNvSpPr/>
          <p:nvPr/>
        </p:nvSpPr>
        <p:spPr>
          <a:xfrm>
            <a:off x="5081200" y="3098096"/>
            <a:ext cx="3119371" cy="1477328"/>
          </a:xfrm>
          <a:prstGeom prst="rect">
            <a:avLst/>
          </a:prstGeom>
        </p:spPr>
        <p:txBody>
          <a:bodyPr wrap="square">
            <a:spAutoFit/>
          </a:bodyPr>
          <a:lstStyle/>
          <a:p>
            <a:r>
              <a:rPr lang="en-US" dirty="0">
                <a:solidFill>
                  <a:srgbClr val="00B050"/>
                </a:solidFill>
              </a:rPr>
              <a:t>Now, how do we solve this problem without turning on bi-directional or cross filtering? </a:t>
            </a:r>
          </a:p>
          <a:p>
            <a:endParaRPr lang="en-US" dirty="0">
              <a:solidFill>
                <a:srgbClr val="00B050"/>
              </a:solidFill>
            </a:endParaRPr>
          </a:p>
          <a:p>
            <a:r>
              <a:rPr lang="en-US" dirty="0">
                <a:solidFill>
                  <a:srgbClr val="00B050"/>
                </a:solidFill>
              </a:rPr>
              <a:t>By using DAX!</a:t>
            </a:r>
          </a:p>
        </p:txBody>
      </p:sp>
    </p:spTree>
    <p:extLst>
      <p:ext uri="{BB962C8B-B14F-4D97-AF65-F5344CB8AC3E}">
        <p14:creationId xmlns:p14="http://schemas.microsoft.com/office/powerpoint/2010/main" val="445034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0337A-9C42-4858-A76C-AC52980EF98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A630422-1136-4523-9F33-30866E0C1E01}"/>
              </a:ext>
            </a:extLst>
          </p:cNvPr>
          <p:cNvSpPr/>
          <p:nvPr/>
        </p:nvSpPr>
        <p:spPr>
          <a:xfrm>
            <a:off x="4801800" y="1447096"/>
            <a:ext cx="3119371" cy="369332"/>
          </a:xfrm>
          <a:prstGeom prst="rect">
            <a:avLst/>
          </a:prstGeom>
        </p:spPr>
        <p:txBody>
          <a:bodyPr wrap="square">
            <a:spAutoFit/>
          </a:bodyPr>
          <a:lstStyle/>
          <a:p>
            <a:r>
              <a:rPr lang="en-US" dirty="0">
                <a:solidFill>
                  <a:srgbClr val="00B050"/>
                </a:solidFill>
              </a:rPr>
              <a:t>We’re going to use Calculate.</a:t>
            </a:r>
          </a:p>
        </p:txBody>
      </p:sp>
    </p:spTree>
    <p:extLst>
      <p:ext uri="{BB962C8B-B14F-4D97-AF65-F5344CB8AC3E}">
        <p14:creationId xmlns:p14="http://schemas.microsoft.com/office/powerpoint/2010/main" val="3915325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577A1-5720-41DF-9DE1-0F5388C05B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88407AA-9F6A-4654-B95E-6E95C3B94461}"/>
              </a:ext>
            </a:extLst>
          </p:cNvPr>
          <p:cNvSpPr/>
          <p:nvPr/>
        </p:nvSpPr>
        <p:spPr>
          <a:xfrm>
            <a:off x="4159250" y="1574096"/>
            <a:ext cx="3873500" cy="646331"/>
          </a:xfrm>
          <a:prstGeom prst="rect">
            <a:avLst/>
          </a:prstGeom>
        </p:spPr>
        <p:txBody>
          <a:bodyPr wrap="square">
            <a:spAutoFit/>
          </a:bodyPr>
          <a:lstStyle/>
          <a:p>
            <a:r>
              <a:rPr lang="en-US" dirty="0">
                <a:solidFill>
                  <a:srgbClr val="00B050"/>
                </a:solidFill>
              </a:rPr>
              <a:t>We’re going Calculate our measure and use Internet Sales as the bridge table.</a:t>
            </a:r>
          </a:p>
        </p:txBody>
      </p:sp>
    </p:spTree>
    <p:extLst>
      <p:ext uri="{BB962C8B-B14F-4D97-AF65-F5344CB8AC3E}">
        <p14:creationId xmlns:p14="http://schemas.microsoft.com/office/powerpoint/2010/main" val="7193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806950" y="3056989"/>
            <a:ext cx="1123950" cy="369332"/>
          </a:xfrm>
          <a:prstGeom prst="rect">
            <a:avLst/>
          </a:prstGeom>
        </p:spPr>
        <p:txBody>
          <a:bodyPr wrap="square">
            <a:spAutoFit/>
          </a:bodyPr>
          <a:lstStyle/>
          <a:p>
            <a:r>
              <a:rPr lang="en-US" dirty="0">
                <a:solidFill>
                  <a:srgbClr val="00B050"/>
                </a:solidFill>
              </a:rPr>
              <a:t>It works!</a:t>
            </a:r>
          </a:p>
        </p:txBody>
      </p:sp>
      <p:sp>
        <p:nvSpPr>
          <p:cNvPr id="9" name="Rectangle 8">
            <a:extLst>
              <a:ext uri="{FF2B5EF4-FFF2-40B4-BE49-F238E27FC236}">
                <a16:creationId xmlns:a16="http://schemas.microsoft.com/office/drawing/2014/main" id="{4A2A6C4C-7458-47E9-9576-83EB4F3B64DB}"/>
              </a:ext>
            </a:extLst>
          </p:cNvPr>
          <p:cNvSpPr/>
          <p:nvPr/>
        </p:nvSpPr>
        <p:spPr>
          <a:xfrm>
            <a:off x="3829050" y="2235200"/>
            <a:ext cx="771526" cy="29971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6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20B45C04-AF95-433D-893E-5689D9E69C18}"/>
              </a:ext>
            </a:extLst>
          </p:cNvPr>
          <p:cNvPicPr>
            <a:picLocks noChangeAspect="1"/>
          </p:cNvPicPr>
          <p:nvPr/>
        </p:nvPicPr>
        <p:blipFill>
          <a:blip r:embed="rId5"/>
          <a:stretch>
            <a:fillRect/>
          </a:stretch>
        </p:blipFill>
        <p:spPr>
          <a:xfrm>
            <a:off x="1094677" y="1342734"/>
            <a:ext cx="10002646" cy="4172532"/>
          </a:xfrm>
          <a:prstGeom prst="rect">
            <a:avLst/>
          </a:prstGeom>
        </p:spPr>
      </p:pic>
      <p:sp>
        <p:nvSpPr>
          <p:cNvPr id="6" name="TextBox 5">
            <a:extLst>
              <a:ext uri="{FF2B5EF4-FFF2-40B4-BE49-F238E27FC236}">
                <a16:creationId xmlns:a16="http://schemas.microsoft.com/office/drawing/2014/main" id="{DCC542D3-D72A-4659-B9F4-DD87861301FD}"/>
              </a:ext>
            </a:extLst>
          </p:cNvPr>
          <p:cNvSpPr txBox="1"/>
          <p:nvPr/>
        </p:nvSpPr>
        <p:spPr>
          <a:xfrm>
            <a:off x="1324364" y="377367"/>
            <a:ext cx="9543272" cy="646331"/>
          </a:xfrm>
          <a:prstGeom prst="rect">
            <a:avLst/>
          </a:prstGeom>
          <a:noFill/>
        </p:spPr>
        <p:txBody>
          <a:bodyPr wrap="square" rtlCol="0">
            <a:spAutoFit/>
          </a:bodyPr>
          <a:lstStyle/>
          <a:p>
            <a:r>
              <a:rPr lang="en-US" dirty="0">
                <a:solidFill>
                  <a:schemeClr val="bg1"/>
                </a:solidFill>
              </a:rPr>
              <a:t>A product can be sold on many dates. A date can have multiple products. So there’s a many to many relationship between these to tables, but there’s no way to build a relationship. </a:t>
            </a:r>
          </a:p>
        </p:txBody>
      </p:sp>
      <p:sp>
        <p:nvSpPr>
          <p:cNvPr id="4" name="Rectangle 3">
            <a:extLst>
              <a:ext uri="{FF2B5EF4-FFF2-40B4-BE49-F238E27FC236}">
                <a16:creationId xmlns:a16="http://schemas.microsoft.com/office/drawing/2014/main" id="{93EC9310-B9F4-4F2C-A258-6283ED63BBEB}"/>
              </a:ext>
            </a:extLst>
          </p:cNvPr>
          <p:cNvSpPr/>
          <p:nvPr/>
        </p:nvSpPr>
        <p:spPr>
          <a:xfrm>
            <a:off x="1324363" y="5649636"/>
            <a:ext cx="9772959" cy="923330"/>
          </a:xfrm>
          <a:prstGeom prst="rect">
            <a:avLst/>
          </a:prstGeom>
        </p:spPr>
        <p:txBody>
          <a:bodyPr wrap="square">
            <a:spAutoFit/>
          </a:bodyPr>
          <a:lstStyle/>
          <a:p>
            <a:r>
              <a:rPr lang="en-US" dirty="0">
                <a:solidFill>
                  <a:schemeClr val="bg1"/>
                </a:solidFill>
              </a:rPr>
              <a:t>If you add a product to the date table, that wouldn’t work cause you would have only one product per date and vise versa on if you try it on the product table. What we need is a bridge table to store the relationship of when every single time a product sold and when it sold on.</a:t>
            </a:r>
          </a:p>
        </p:txBody>
      </p:sp>
    </p:spTree>
    <p:extLst>
      <p:ext uri="{BB962C8B-B14F-4D97-AF65-F5344CB8AC3E}">
        <p14:creationId xmlns:p14="http://schemas.microsoft.com/office/powerpoint/2010/main" val="7889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748027" y="1560699"/>
            <a:ext cx="3529074" cy="1194377"/>
          </a:xfrm>
          <a:prstGeom prst="rect">
            <a:avLst/>
          </a:prstGeom>
        </p:spPr>
        <p:txBody>
          <a:bodyPr wrap="square">
            <a:spAutoFit/>
          </a:bodyPr>
          <a:lstStyle/>
          <a:p>
            <a:r>
              <a:rPr lang="en-US" dirty="0">
                <a:solidFill>
                  <a:srgbClr val="00B050"/>
                </a:solidFill>
              </a:rPr>
              <a:t>Calculate allows us to control the </a:t>
            </a:r>
            <a:r>
              <a:rPr lang="en-US" b="1" dirty="0">
                <a:solidFill>
                  <a:srgbClr val="7030A0"/>
                </a:solidFill>
              </a:rPr>
              <a:t>filter</a:t>
            </a:r>
            <a:r>
              <a:rPr lang="en-US" dirty="0">
                <a:solidFill>
                  <a:srgbClr val="00B050"/>
                </a:solidFill>
              </a:rPr>
              <a:t> context. It says use the </a:t>
            </a:r>
            <a:r>
              <a:rPr lang="en-US" b="1" dirty="0">
                <a:solidFill>
                  <a:srgbClr val="F2C812"/>
                </a:solidFill>
              </a:rPr>
              <a:t>bridge</a:t>
            </a:r>
            <a:r>
              <a:rPr lang="en-US" dirty="0">
                <a:solidFill>
                  <a:srgbClr val="00B050"/>
                </a:solidFill>
              </a:rPr>
              <a:t> table and pass the </a:t>
            </a:r>
            <a:r>
              <a:rPr lang="en-US" b="1" dirty="0">
                <a:solidFill>
                  <a:srgbClr val="7030A0"/>
                </a:solidFill>
              </a:rPr>
              <a:t>filter</a:t>
            </a:r>
            <a:r>
              <a:rPr lang="en-US" dirty="0">
                <a:solidFill>
                  <a:srgbClr val="00B050"/>
                </a:solidFill>
              </a:rPr>
              <a:t> through that </a:t>
            </a:r>
            <a:r>
              <a:rPr lang="en-US" b="1" dirty="0">
                <a:solidFill>
                  <a:srgbClr val="F2C812"/>
                </a:solidFill>
              </a:rPr>
              <a:t>bridge</a:t>
            </a:r>
            <a:r>
              <a:rPr lang="en-US" dirty="0">
                <a:solidFill>
                  <a:srgbClr val="00B050"/>
                </a:solidFill>
              </a:rPr>
              <a:t> table.</a:t>
            </a:r>
          </a:p>
        </p:txBody>
      </p:sp>
      <p:cxnSp>
        <p:nvCxnSpPr>
          <p:cNvPr id="11" name="Straight Arrow Connector 10">
            <a:extLst>
              <a:ext uri="{FF2B5EF4-FFF2-40B4-BE49-F238E27FC236}">
                <a16:creationId xmlns:a16="http://schemas.microsoft.com/office/drawing/2014/main" id="{0A1DA43C-5078-42C9-83F8-9FA6E55DE4D5}"/>
              </a:ext>
            </a:extLst>
          </p:cNvPr>
          <p:cNvCxnSpPr>
            <a:cxnSpLocks/>
          </p:cNvCxnSpPr>
          <p:nvPr/>
        </p:nvCxnSpPr>
        <p:spPr>
          <a:xfrm flipH="1">
            <a:off x="2897578" y="2067338"/>
            <a:ext cx="1700179" cy="0"/>
          </a:xfrm>
          <a:prstGeom prst="straightConnector1">
            <a:avLst/>
          </a:prstGeom>
          <a:ln w="50800">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2D77E-D83D-4708-89D1-1F68DF54CC08}"/>
              </a:ext>
            </a:extLst>
          </p:cNvPr>
          <p:cNvCxnSpPr>
            <a:cxnSpLocks/>
          </p:cNvCxnSpPr>
          <p:nvPr/>
        </p:nvCxnSpPr>
        <p:spPr>
          <a:xfrm flipH="1">
            <a:off x="2897578" y="1884887"/>
            <a:ext cx="170017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6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8E39326B-8F63-4EEA-B04F-4C602F00AF7B}"/>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EDE67965-678F-4377-8836-E799DF78741C}"/>
              </a:ext>
            </a:extLst>
          </p:cNvPr>
          <p:cNvSpPr/>
          <p:nvPr/>
        </p:nvSpPr>
        <p:spPr>
          <a:xfrm>
            <a:off x="4593481" y="2318325"/>
            <a:ext cx="3529074" cy="923330"/>
          </a:xfrm>
          <a:prstGeom prst="rect">
            <a:avLst/>
          </a:prstGeom>
        </p:spPr>
        <p:txBody>
          <a:bodyPr wrap="square">
            <a:spAutoFit/>
          </a:bodyPr>
          <a:lstStyle/>
          <a:p>
            <a:r>
              <a:rPr lang="en-US" dirty="0">
                <a:solidFill>
                  <a:srgbClr val="00B050"/>
                </a:solidFill>
              </a:rPr>
              <a:t>If we look at Time Intelligence, you can see it still works and now we have the best of both worlds.</a:t>
            </a:r>
          </a:p>
        </p:txBody>
      </p:sp>
      <p:sp>
        <p:nvSpPr>
          <p:cNvPr id="6" name="Rectangle 5">
            <a:extLst>
              <a:ext uri="{FF2B5EF4-FFF2-40B4-BE49-F238E27FC236}">
                <a16:creationId xmlns:a16="http://schemas.microsoft.com/office/drawing/2014/main" id="{E8545F99-6F13-47DB-9043-60D5B1122DDE}"/>
              </a:ext>
            </a:extLst>
          </p:cNvPr>
          <p:cNvSpPr/>
          <p:nvPr/>
        </p:nvSpPr>
        <p:spPr>
          <a:xfrm>
            <a:off x="3412902" y="4986069"/>
            <a:ext cx="4349045" cy="369332"/>
          </a:xfrm>
          <a:prstGeom prst="rect">
            <a:avLst/>
          </a:prstGeom>
        </p:spPr>
        <p:txBody>
          <a:bodyPr wrap="square">
            <a:spAutoFit/>
          </a:bodyPr>
          <a:lstStyle/>
          <a:p>
            <a:r>
              <a:rPr lang="en-US" dirty="0">
                <a:solidFill>
                  <a:srgbClr val="00B050"/>
                </a:solidFill>
              </a:rPr>
              <a:t>Now, we have solved the business problem!</a:t>
            </a:r>
          </a:p>
        </p:txBody>
      </p:sp>
    </p:spTree>
    <p:extLst>
      <p:ext uri="{BB962C8B-B14F-4D97-AF65-F5344CB8AC3E}">
        <p14:creationId xmlns:p14="http://schemas.microsoft.com/office/powerpoint/2010/main" val="201696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Bi-Directional Filtering</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with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Specifically the reason why we don’t use this anymore is because now we can just turn on Both directions, which we didn’t have in the past.</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E0FB3687-BBDD-4EC9-90BE-5E23EFA9AD87}"/>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Problem with the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Solving the problem using DAX</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348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Creating a Bridge Table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1B067A84-9C8E-4FCC-BAA2-8B65820ED5A3}"/>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307341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3213570257"/>
              </p:ext>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ext uri="{D42A27DB-BD31-4B8C-83A1-F6EECF244321}">
                <p14:modId xmlns:p14="http://schemas.microsoft.com/office/powerpoint/2010/main" val="1741089192"/>
              </p:ext>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3830263868"/>
              </p:ext>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883231" y="2072697"/>
            <a:ext cx="440574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2" y="1880542"/>
            <a:ext cx="1341912" cy="3843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676487" y="1880542"/>
            <a:ext cx="81589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ose">
            <a:extLst>
              <a:ext uri="{FF2B5EF4-FFF2-40B4-BE49-F238E27FC236}">
                <a16:creationId xmlns:a16="http://schemas.microsoft.com/office/drawing/2014/main" id="{9B5DC9DC-5F4E-45ED-B2E7-55E82C05E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615497"/>
            <a:ext cx="914400" cy="914400"/>
          </a:xfrm>
          <a:prstGeom prst="rect">
            <a:avLst/>
          </a:prstGeom>
        </p:spPr>
      </p:pic>
    </p:spTree>
    <p:extLst>
      <p:ext uri="{BB962C8B-B14F-4D97-AF65-F5344CB8AC3E}">
        <p14:creationId xmlns:p14="http://schemas.microsoft.com/office/powerpoint/2010/main" val="15159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704651" y="2047164"/>
            <a:ext cx="1433506" cy="1959209"/>
          </a:xfrm>
          <a:prstGeom prst="line">
            <a:avLst/>
          </a:prstGeom>
          <a:ln w="57150">
            <a:solidFill>
              <a:srgbClr val="F2C81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1" y="1880542"/>
            <a:ext cx="1650219"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487347" y="1880542"/>
            <a:ext cx="100503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0D906-750C-4420-9D76-F29944B66151}"/>
              </a:ext>
            </a:extLst>
          </p:cNvPr>
          <p:cNvCxnSpPr>
            <a:cxnSpLocks/>
          </p:cNvCxnSpPr>
          <p:nvPr/>
        </p:nvCxnSpPr>
        <p:spPr>
          <a:xfrm flipH="1">
            <a:off x="7220196" y="2047164"/>
            <a:ext cx="1267154" cy="23479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591D01-8A64-4F00-8E38-0C991D48E32D}"/>
              </a:ext>
            </a:extLst>
          </p:cNvPr>
          <p:cNvSpPr/>
          <p:nvPr/>
        </p:nvSpPr>
        <p:spPr>
          <a:xfrm>
            <a:off x="5138157" y="3777846"/>
            <a:ext cx="1643643"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6D4AA-7303-44FA-A519-BB9753E36AA5}"/>
              </a:ext>
            </a:extLst>
          </p:cNvPr>
          <p:cNvSpPr/>
          <p:nvPr/>
        </p:nvSpPr>
        <p:spPr>
          <a:xfrm>
            <a:off x="5336438" y="4202993"/>
            <a:ext cx="1883758"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5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Factless Fact Table (Bridge)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4</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4657FBAD-8BDF-4376-9681-B42E4C42B299}"/>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66381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03D.pbix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6" name="Picture 15">
            <a:extLst>
              <a:ext uri="{FF2B5EF4-FFF2-40B4-BE49-F238E27FC236}">
                <a16:creationId xmlns:a16="http://schemas.microsoft.com/office/drawing/2014/main" id="{EC0D5694-38F6-4B2E-B31C-823F6131BD3B}"/>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72306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8DD38-084C-4BAE-9022-B75188928AA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81C3CB4-2A10-401D-A724-3F3F4B53CF58}"/>
              </a:ext>
            </a:extLst>
          </p:cNvPr>
          <p:cNvSpPr txBox="1"/>
          <p:nvPr/>
        </p:nvSpPr>
        <p:spPr>
          <a:xfrm>
            <a:off x="4509692" y="2542907"/>
            <a:ext cx="3933664" cy="646331"/>
          </a:xfrm>
          <a:prstGeom prst="rect">
            <a:avLst/>
          </a:prstGeom>
          <a:noFill/>
        </p:spPr>
        <p:txBody>
          <a:bodyPr wrap="square" rtlCol="0">
            <a:spAutoFit/>
          </a:bodyPr>
          <a:lstStyle/>
          <a:p>
            <a:r>
              <a:rPr lang="en-US" dirty="0"/>
              <a:t>As you can see, we only have a Customers table and a Jobs table now.</a:t>
            </a:r>
          </a:p>
        </p:txBody>
      </p:sp>
      <p:sp>
        <p:nvSpPr>
          <p:cNvPr id="6" name="Rectangle 5">
            <a:extLst>
              <a:ext uri="{FF2B5EF4-FFF2-40B4-BE49-F238E27FC236}">
                <a16:creationId xmlns:a16="http://schemas.microsoft.com/office/drawing/2014/main" id="{1627C9A7-C01E-4D82-97B5-A37776963320}"/>
              </a:ext>
            </a:extLst>
          </p:cNvPr>
          <p:cNvSpPr/>
          <p:nvPr/>
        </p:nvSpPr>
        <p:spPr>
          <a:xfrm>
            <a:off x="10426535" y="2219244"/>
            <a:ext cx="1187533" cy="646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34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89B6B-62AD-434D-A3E9-2907EF6B2C5C}"/>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CF62D83-712C-402E-8A0F-E96C9446ECDA}"/>
              </a:ext>
            </a:extLst>
          </p:cNvPr>
          <p:cNvSpPr txBox="1"/>
          <p:nvPr/>
        </p:nvSpPr>
        <p:spPr>
          <a:xfrm>
            <a:off x="789975" y="3631206"/>
            <a:ext cx="7012113" cy="646331"/>
          </a:xfrm>
          <a:prstGeom prst="rect">
            <a:avLst/>
          </a:prstGeom>
          <a:noFill/>
        </p:spPr>
        <p:txBody>
          <a:bodyPr wrap="square" rtlCol="0">
            <a:spAutoFit/>
          </a:bodyPr>
          <a:lstStyle/>
          <a:p>
            <a:r>
              <a:rPr lang="en-US" dirty="0">
                <a:solidFill>
                  <a:schemeClr val="bg1"/>
                </a:solidFill>
              </a:rPr>
              <a:t>In the Model view we can get a better look at these tables and see there’s no way to build a relationship between them.</a:t>
            </a:r>
          </a:p>
        </p:txBody>
      </p:sp>
    </p:spTree>
    <p:extLst>
      <p:ext uri="{BB962C8B-B14F-4D97-AF65-F5344CB8AC3E}">
        <p14:creationId xmlns:p14="http://schemas.microsoft.com/office/powerpoint/2010/main" val="241029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6CCA3-A95C-43F9-8F86-84CAE84AA7B7}"/>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0F5E90FF-5056-4AFC-8DDB-E265CEEC3A13}"/>
              </a:ext>
            </a:extLst>
          </p:cNvPr>
          <p:cNvSpPr txBox="1"/>
          <p:nvPr/>
        </p:nvSpPr>
        <p:spPr>
          <a:xfrm>
            <a:off x="3959002" y="2967335"/>
            <a:ext cx="4273995" cy="646331"/>
          </a:xfrm>
          <a:prstGeom prst="rect">
            <a:avLst/>
          </a:prstGeom>
          <a:noFill/>
        </p:spPr>
        <p:txBody>
          <a:bodyPr wrap="square" rtlCol="0">
            <a:spAutoFit/>
          </a:bodyPr>
          <a:lstStyle/>
          <a:p>
            <a:r>
              <a:rPr lang="en-US" dirty="0"/>
              <a:t>In the Data view we can the columns as well as the rows in those columns.</a:t>
            </a:r>
          </a:p>
        </p:txBody>
      </p:sp>
    </p:spTree>
    <p:extLst>
      <p:ext uri="{BB962C8B-B14F-4D97-AF65-F5344CB8AC3E}">
        <p14:creationId xmlns:p14="http://schemas.microsoft.com/office/powerpoint/2010/main" val="1395865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597947D-724F-4634-96C7-DED4BE237D53}"/>
              </a:ext>
            </a:extLst>
          </p:cNvPr>
          <p:cNvSpPr txBox="1"/>
          <p:nvPr/>
        </p:nvSpPr>
        <p:spPr>
          <a:xfrm>
            <a:off x="3959002" y="2967335"/>
            <a:ext cx="4273995" cy="646331"/>
          </a:xfrm>
          <a:prstGeom prst="rect">
            <a:avLst/>
          </a:prstGeom>
          <a:noFill/>
        </p:spPr>
        <p:txBody>
          <a:bodyPr wrap="square" rtlCol="0">
            <a:spAutoFit/>
          </a:bodyPr>
          <a:lstStyle/>
          <a:p>
            <a:r>
              <a:rPr lang="en-US" dirty="0"/>
              <a:t>We can notice there’s one row per job and one row per customer.</a:t>
            </a:r>
          </a:p>
        </p:txBody>
      </p:sp>
    </p:spTree>
    <p:extLst>
      <p:ext uri="{BB962C8B-B14F-4D97-AF65-F5344CB8AC3E}">
        <p14:creationId xmlns:p14="http://schemas.microsoft.com/office/powerpoint/2010/main" val="163246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03\CustomerJobsBridge.xlsx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214CAF9C-329D-4123-8011-2E09AB8FC10C}"/>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243139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63200-0E50-4854-AED6-B70B7EB2DD5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88325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C6B945D-5824-4B92-BC7B-1A5026F0BDD8}"/>
              </a:ext>
            </a:extLst>
          </p:cNvPr>
          <p:cNvPicPr>
            <a:picLocks noChangeAspect="1"/>
          </p:cNvPicPr>
          <p:nvPr/>
        </p:nvPicPr>
        <p:blipFill>
          <a:blip r:embed="rId6"/>
          <a:stretch>
            <a:fillRect/>
          </a:stretch>
        </p:blipFill>
        <p:spPr>
          <a:xfrm>
            <a:off x="3186112" y="266700"/>
            <a:ext cx="5819775" cy="6324600"/>
          </a:xfrm>
          <a:prstGeom prst="rect">
            <a:avLst/>
          </a:prstGeom>
        </p:spPr>
      </p:pic>
    </p:spTree>
    <p:extLst>
      <p:ext uri="{BB962C8B-B14F-4D97-AF65-F5344CB8AC3E}">
        <p14:creationId xmlns:p14="http://schemas.microsoft.com/office/powerpoint/2010/main" val="2965654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4F744AE1-F355-4786-823C-2E60F6A2FBB0}"/>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3628296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44BD310-D87D-4333-83F8-F39A5C7040E2}"/>
              </a:ext>
            </a:extLst>
          </p:cNvPr>
          <p:cNvSpPr txBox="1"/>
          <p:nvPr/>
        </p:nvSpPr>
        <p:spPr>
          <a:xfrm>
            <a:off x="789975" y="4593107"/>
            <a:ext cx="7012113" cy="923330"/>
          </a:xfrm>
          <a:prstGeom prst="rect">
            <a:avLst/>
          </a:prstGeom>
          <a:noFill/>
        </p:spPr>
        <p:txBody>
          <a:bodyPr wrap="square" rtlCol="0">
            <a:spAutoFit/>
          </a:bodyPr>
          <a:lstStyle/>
          <a:p>
            <a:r>
              <a:rPr lang="en-US" dirty="0">
                <a:solidFill>
                  <a:schemeClr val="bg1"/>
                </a:solidFill>
              </a:rPr>
              <a:t>Power BI automatically tries to find relationships in our model and stablish those relationships. As you can see here, it has done that and they’re all one-sided. So we want to modify this to Both directions.</a:t>
            </a:r>
          </a:p>
        </p:txBody>
      </p:sp>
    </p:spTree>
    <p:extLst>
      <p:ext uri="{BB962C8B-B14F-4D97-AF65-F5344CB8AC3E}">
        <p14:creationId xmlns:p14="http://schemas.microsoft.com/office/powerpoint/2010/main" val="3364860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E8D37C0-CD8F-4BF0-AAD7-8F921F3A3F1E}"/>
              </a:ext>
            </a:extLst>
          </p:cNvPr>
          <p:cNvPicPr>
            <a:picLocks noChangeAspect="1"/>
          </p:cNvPicPr>
          <p:nvPr/>
        </p:nvPicPr>
        <p:blipFill>
          <a:blip r:embed="rId6"/>
          <a:stretch>
            <a:fillRect/>
          </a:stretch>
        </p:blipFill>
        <p:spPr>
          <a:xfrm>
            <a:off x="2728912" y="557212"/>
            <a:ext cx="6734175" cy="5743575"/>
          </a:xfrm>
          <a:prstGeom prst="rect">
            <a:avLst/>
          </a:prstGeom>
        </p:spPr>
      </p:pic>
    </p:spTree>
    <p:extLst>
      <p:ext uri="{BB962C8B-B14F-4D97-AF65-F5344CB8AC3E}">
        <p14:creationId xmlns:p14="http://schemas.microsoft.com/office/powerpoint/2010/main" val="2311718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294464BE-5BE6-401F-A259-B5E487B1F4F5}"/>
              </a:ext>
            </a:extLst>
          </p:cNvPr>
          <p:cNvPicPr>
            <a:picLocks noChangeAspect="1"/>
          </p:cNvPicPr>
          <p:nvPr/>
        </p:nvPicPr>
        <p:blipFill>
          <a:blip r:embed="rId6"/>
          <a:stretch>
            <a:fillRect/>
          </a:stretch>
        </p:blipFill>
        <p:spPr>
          <a:xfrm>
            <a:off x="2728912" y="557211"/>
            <a:ext cx="6734175" cy="5743575"/>
          </a:xfrm>
          <a:prstGeom prst="rect">
            <a:avLst/>
          </a:prstGeom>
        </p:spPr>
      </p:pic>
    </p:spTree>
    <p:extLst>
      <p:ext uri="{BB962C8B-B14F-4D97-AF65-F5344CB8AC3E}">
        <p14:creationId xmlns:p14="http://schemas.microsoft.com/office/powerpoint/2010/main" val="57000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94A54-020A-4278-BDFB-272DB22F6E2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A76212D4-B548-4011-B54D-3B207BCA65A1}"/>
              </a:ext>
            </a:extLst>
          </p:cNvPr>
          <p:cNvSpPr txBox="1"/>
          <p:nvPr/>
        </p:nvSpPr>
        <p:spPr>
          <a:xfrm>
            <a:off x="789975" y="4593107"/>
            <a:ext cx="7012113" cy="1200329"/>
          </a:xfrm>
          <a:prstGeom prst="rect">
            <a:avLst/>
          </a:prstGeom>
          <a:noFill/>
        </p:spPr>
        <p:txBody>
          <a:bodyPr wrap="square" rtlCol="0">
            <a:spAutoFit/>
          </a:bodyPr>
          <a:lstStyle/>
          <a:p>
            <a:r>
              <a:rPr lang="en-US" dirty="0">
                <a:solidFill>
                  <a:schemeClr val="bg1"/>
                </a:solidFill>
              </a:rPr>
              <a:t>Now we can look at some obvious questions. </a:t>
            </a:r>
          </a:p>
          <a:p>
            <a:r>
              <a:rPr lang="en-US" dirty="0">
                <a:solidFill>
                  <a:schemeClr val="bg1"/>
                </a:solidFill>
              </a:rPr>
              <a:t>How many jobs have been held by what customers?</a:t>
            </a:r>
          </a:p>
          <a:p>
            <a:r>
              <a:rPr lang="en-US" dirty="0">
                <a:solidFill>
                  <a:schemeClr val="bg1"/>
                </a:solidFill>
              </a:rPr>
              <a:t>How many jobs each customer holds?</a:t>
            </a:r>
          </a:p>
          <a:p>
            <a:r>
              <a:rPr lang="en-US" dirty="0">
                <a:solidFill>
                  <a:schemeClr val="bg1"/>
                </a:solidFill>
              </a:rPr>
              <a:t>Do customers with more jobs purchase more or purchase less?</a:t>
            </a:r>
          </a:p>
        </p:txBody>
      </p:sp>
    </p:spTree>
    <p:extLst>
      <p:ext uri="{BB962C8B-B14F-4D97-AF65-F5344CB8AC3E}">
        <p14:creationId xmlns:p14="http://schemas.microsoft.com/office/powerpoint/2010/main" val="150557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28522</TotalTime>
  <Words>16434</Words>
  <Application>Microsoft Office PowerPoint</Application>
  <PresentationFormat>Widescreen</PresentationFormat>
  <Paragraphs>1971</Paragraphs>
  <Slides>250</Slides>
  <Notes>247</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250</vt:i4>
      </vt:variant>
    </vt:vector>
  </HeadingPairs>
  <TitlesOfParts>
    <vt:vector size="263"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Many to Many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Factless Fact Table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Role Playing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Importing Multiple Date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Mismatching Granularity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655</cp:revision>
  <dcterms:created xsi:type="dcterms:W3CDTF">2016-05-30T15:33:26Z</dcterms:created>
  <dcterms:modified xsi:type="dcterms:W3CDTF">2019-12-18T10:03:40Z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